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4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5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7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7064" r:id="rId4"/>
  </p:sldMasterIdLst>
  <p:notesMasterIdLst>
    <p:notesMasterId r:id="rId22"/>
  </p:notesMasterIdLst>
  <p:handoutMasterIdLst>
    <p:handoutMasterId r:id="rId23"/>
  </p:handoutMasterIdLst>
  <p:sldIdLst>
    <p:sldId id="796" r:id="rId5"/>
    <p:sldId id="848" r:id="rId6"/>
    <p:sldId id="2349" r:id="rId7"/>
    <p:sldId id="2403" r:id="rId8"/>
    <p:sldId id="2380" r:id="rId9"/>
    <p:sldId id="2394" r:id="rId10"/>
    <p:sldId id="2407" r:id="rId11"/>
    <p:sldId id="2408" r:id="rId12"/>
    <p:sldId id="2375" r:id="rId13"/>
    <p:sldId id="2413" r:id="rId14"/>
    <p:sldId id="2410" r:id="rId15"/>
    <p:sldId id="2414" r:id="rId16"/>
    <p:sldId id="2415" r:id="rId17"/>
    <p:sldId id="2396" r:id="rId18"/>
    <p:sldId id="2392" r:id="rId19"/>
    <p:sldId id="2412" r:id="rId20"/>
    <p:sldId id="2378" r:id="rId21"/>
  </p:sldIdLst>
  <p:sldSz cx="9144000" cy="5143500" type="screen16x9"/>
  <p:notesSz cx="9296400" cy="70104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otes" id="{68FDD162-EF73-4ECB-9606-99EA949E18A3}">
          <p14:sldIdLst>
            <p14:sldId id="796"/>
            <p14:sldId id="848"/>
            <p14:sldId id="2349"/>
            <p14:sldId id="2403"/>
            <p14:sldId id="2380"/>
            <p14:sldId id="2394"/>
            <p14:sldId id="2407"/>
            <p14:sldId id="2408"/>
          </p14:sldIdLst>
        </p14:section>
        <p14:section name="Pause" id="{D2C36200-50D4-427F-8C6C-61192940968A}">
          <p14:sldIdLst>
            <p14:sldId id="2375"/>
            <p14:sldId id="2413"/>
            <p14:sldId id="2410"/>
            <p14:sldId id="2414"/>
            <p14:sldId id="2415"/>
            <p14:sldId id="2396"/>
            <p14:sldId id="2392"/>
            <p14:sldId id="2412"/>
            <p14:sldId id="237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CDE0B15-5B5B-3DCA-51C1-1639C24F517E}" name="Katy Godbout" initials="KG" userId="S::katy.godbout@inesss.qc.ca::d8a873d6-7584-4b58-bcb4-b589587fc5c8" providerId="AD"/>
  <p188:author id="{F7799839-9E3D-C989-4B95-33F1D839B1B2}" name="Léa Gamache" initials="LG" userId="S::lea.gamache@inesss.qc.ca::8a42b379-5906-46b0-8cfd-283e625108bc" providerId="AD"/>
  <p188:author id="{3A95707A-3D6E-F35A-AF8D-DF83A436C04B}" name="Valérie Garceau" initials="VG" userId="S::valerie.garceau@inesss.qc.ca::d16af3f8-6294-4a87-8476-3951287e2792" providerId="AD"/>
  <p188:author id="{60D64DA3-F74C-662B-DB60-D3EEB81B83F7}" name="Geneviève Corriveau" initials="GC" userId="S::genevieve.corriveau@inesss.qc.ca::371ede1e-48e1-450c-ac7d-c12739ac322d" providerId="AD"/>
  <p188:author id="{5DD204E4-4A0B-CEAA-422F-9926C846ED5B}" name="Caroline Plante (INESSS)" initials="CP(" userId="S::caroline.plante@inesss.qc.ca::177345ab-7151-4978-9c7e-3ad02c403fd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" initials="J" lastIdx="4" clrIdx="0"/>
  <p:cmAuthor id="2" name="Geneviève Plamondon" initials="GP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100"/>
    <a:srgbClr val="00B0F0"/>
    <a:srgbClr val="00AEEF"/>
    <a:srgbClr val="00F0CC"/>
    <a:srgbClr val="FF5050"/>
    <a:srgbClr val="00ACED"/>
    <a:srgbClr val="129BCB"/>
    <a:srgbClr val="00A7E1"/>
    <a:srgbClr val="DCEEED"/>
    <a:srgbClr val="B7D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30" d="100"/>
          <a:sy n="130" d="100"/>
        </p:scale>
        <p:origin x="1032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fld id="{7CB071AA-AD45-4332-B3C4-7C21FE207810}" type="datetimeFigureOut">
              <a:rPr lang="fr-CA" altLang="fr-FR"/>
              <a:pPr>
                <a:defRPr/>
              </a:pPr>
              <a:t>2025-04-15</a:t>
            </a:fld>
            <a:endParaRPr lang="fr-CA" alt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34" charset="-128"/>
              </a:defRPr>
            </a:lvl1pPr>
          </a:lstStyle>
          <a:p>
            <a:pPr>
              <a:defRPr/>
            </a:pPr>
            <a:fld id="{8D0F56DB-A1BE-43A6-BF11-FC1D72D5C820}" type="slidenum">
              <a:rPr lang="fr-CA" altLang="fr-FR"/>
              <a:pPr>
                <a:defRPr/>
              </a:pPr>
              <a:t>‹N°›</a:t>
            </a:fld>
            <a:endParaRPr lang="fr-CA" altLang="fr-FR"/>
          </a:p>
        </p:txBody>
      </p:sp>
    </p:spTree>
    <p:extLst>
      <p:ext uri="{BB962C8B-B14F-4D97-AF65-F5344CB8AC3E}">
        <p14:creationId xmlns:p14="http://schemas.microsoft.com/office/powerpoint/2010/main" val="15274199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076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B8B46391-FE59-48A7-8581-F3B4C4C30BF4}" type="datetimeFigureOut">
              <a:rPr lang="fr-FR" altLang="fr-FR"/>
              <a:pPr>
                <a:defRPr/>
              </a:pPr>
              <a:t>15/04/2025</a:t>
            </a:fld>
            <a:endParaRPr lang="fr-FR" alt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30482" y="3330419"/>
            <a:ext cx="7435436" cy="3154441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6658443"/>
            <a:ext cx="4029282" cy="35076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9703787-62C7-4B3C-8EC1-81369530617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275175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703787-62C7-4B3C-8EC1-813695306177}" type="slidenum">
              <a:rPr lang="fr-FR" altLang="fr-FR" smtClean="0"/>
              <a:pPr>
                <a:defRPr/>
              </a:pPr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92886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CA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703787-62C7-4B3C-8EC1-813695306177}" type="slidenum">
              <a:rPr lang="fr-FR" altLang="fr-FR" smtClean="0"/>
              <a:pPr>
                <a:defRPr/>
              </a:pPr>
              <a:t>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017730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CA" sz="10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703787-62C7-4B3C-8EC1-813695306177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63524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CA" sz="1000">
              <a:effectLst/>
              <a:latin typeface="Calibri" panose="020F0502020204030204" pitchFamily="34" charset="0"/>
              <a:ea typeface="Calibri" panose="020F0502020204030204" pitchFamily="34" charset="0"/>
              <a:cs typeface="Calibri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703787-62C7-4B3C-8EC1-813695306177}" type="slidenum">
              <a:rPr lang="fr-FR" altLang="fr-FR" smtClean="0"/>
              <a:pPr>
                <a:defRPr/>
              </a:pPr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33439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CA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703787-62C7-4B3C-8EC1-813695306177}" type="slidenum">
              <a:rPr lang="fr-FR" altLang="fr-FR" smtClean="0"/>
              <a:pPr>
                <a:defRPr/>
              </a:pPr>
              <a:t>10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41429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CA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703787-62C7-4B3C-8EC1-813695306177}" type="slidenum">
              <a:rPr lang="fr-FR" altLang="fr-FR" smtClean="0"/>
              <a:pPr>
                <a:defRPr/>
              </a:pPr>
              <a:t>12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38193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CA" sz="10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703787-62C7-4B3C-8EC1-813695306177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3704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mailto:inesss@inesss.qc.ca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4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4" Type="http://schemas.openxmlformats.org/officeDocument/2006/relationships/image" Target="../media/image2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hapa5550/Documents/Travaux%20Patsy/EN%20COURS/Pwt%20Pre&#769;sentation%20Compas+%20/Diapo%20sous-section_Compas%20(E&#769;cran%20STANDARD)-imageCompas.png" TargetMode="External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904E465-1479-6542-8A0B-A432A3D79D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5" y="0"/>
            <a:ext cx="9163050" cy="5143500"/>
          </a:xfrm>
          <a:prstGeom prst="rect">
            <a:avLst/>
          </a:prstGeom>
        </p:spPr>
      </p:pic>
      <p:sp>
        <p:nvSpPr>
          <p:cNvPr id="6" name="Titre 1">
            <a:extLst>
              <a:ext uri="{FF2B5EF4-FFF2-40B4-BE49-F238E27FC236}">
                <a16:creationId xmlns:a16="http://schemas.microsoft.com/office/drawing/2014/main" id="{9D1BFFDE-430B-B740-A3D3-FCFDB7268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528" y="1584512"/>
            <a:ext cx="5264472" cy="1275065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lnSpc>
                <a:spcPct val="85000"/>
              </a:lnSpc>
              <a:defRPr sz="3200" b="1" kern="500" cap="none" baseline="0">
                <a:solidFill>
                  <a:schemeClr val="bg1"/>
                </a:solidFill>
                <a:latin typeface="+mj-lt"/>
                <a:ea typeface="Century Gothic" charset="0"/>
                <a:cs typeface="Century Gothic" charset="0"/>
              </a:defRPr>
            </a:lvl1pPr>
          </a:lstStyle>
          <a:p>
            <a:r>
              <a:rPr lang="fr-FR"/>
              <a:t>Insérer votre 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443FF837-07B6-9243-9651-DEBC3AEF71E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23870" y="3112848"/>
            <a:ext cx="4183962" cy="127466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Font typeface="Arial" charset="0"/>
              <a:buNone/>
              <a:defRPr sz="2100" b="0" i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/>
              <a:t>Sous-titre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AC59AB7-05F9-DD4F-A3D7-A7E7E317804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23528" y="4521303"/>
            <a:ext cx="2160240" cy="258244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buFont typeface="Arial" charset="0"/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Date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7642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F1EAA96-6BC7-3447-AA4F-E528E56B2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037"/>
            <a:ext cx="9143999" cy="450546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89A4A72B-774F-C540-8861-AB1EC44EAED0}"/>
              </a:ext>
            </a:extLst>
          </p:cNvPr>
          <p:cNvSpPr txBox="1">
            <a:spLocks/>
          </p:cNvSpPr>
          <p:nvPr userDrawn="1"/>
        </p:nvSpPr>
        <p:spPr>
          <a:xfrm>
            <a:off x="3731096" y="1465123"/>
            <a:ext cx="5264472" cy="11881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/>
              <a:t>Indicateurs et recommandations cliniques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0D0F0F-7706-7749-99C1-D8C080E9B571}"/>
              </a:ext>
            </a:extLst>
          </p:cNvPr>
          <p:cNvSpPr/>
          <p:nvPr userDrawn="1"/>
        </p:nvSpPr>
        <p:spPr>
          <a:xfrm>
            <a:off x="279132" y="4529951"/>
            <a:ext cx="506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EEB32152-5ECD-5F44-A16C-C5D93383136F}" type="slidenum">
              <a:rPr lang="fr-FR" altLang="fr-FR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‹N°›</a:t>
            </a:fld>
            <a:endParaRPr lang="fr-FR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168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F1EAA96-6BC7-3447-AA4F-E528E56B2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037"/>
            <a:ext cx="9143999" cy="450546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89A4A72B-774F-C540-8861-AB1EC44EAED0}"/>
              </a:ext>
            </a:extLst>
          </p:cNvPr>
          <p:cNvSpPr txBox="1">
            <a:spLocks/>
          </p:cNvSpPr>
          <p:nvPr userDrawn="1"/>
        </p:nvSpPr>
        <p:spPr>
          <a:xfrm>
            <a:off x="3731096" y="1465123"/>
            <a:ext cx="5264472" cy="11881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/>
              <a:t>Indicateurs et recommandations cliniques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0D0F0F-7706-7749-99C1-D8C080E9B571}"/>
              </a:ext>
            </a:extLst>
          </p:cNvPr>
          <p:cNvSpPr/>
          <p:nvPr userDrawn="1"/>
        </p:nvSpPr>
        <p:spPr>
          <a:xfrm>
            <a:off x="279132" y="4529951"/>
            <a:ext cx="506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EEB32152-5ECD-5F44-A16C-C5D93383136F}" type="slidenum">
              <a:rPr lang="fr-FR" altLang="fr-FR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‹N°›</a:t>
            </a:fld>
            <a:endParaRPr lang="fr-FR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950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F1EAA96-6BC7-3447-AA4F-E528E56B2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037"/>
            <a:ext cx="9143999" cy="4505463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FA3A787-A264-7441-9A7C-461557FDD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1097" y="1469882"/>
            <a:ext cx="5196519" cy="11881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000" b="1" i="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/>
              <a:t>Atelier réflexif </a:t>
            </a:r>
            <a:br>
              <a:rPr lang="fr-CA"/>
            </a:br>
            <a:r>
              <a:rPr lang="fr-CA" sz="3000" b="1"/>
              <a:t>étape 2 – collaboration interprofessionnelle </a:t>
            </a:r>
            <a:br>
              <a:rPr lang="fr-CA" sz="3000" b="1"/>
            </a:br>
            <a:r>
              <a:rPr lang="fr-CA" sz="3000" b="1"/>
              <a:t>et partenariat de </a:t>
            </a:r>
            <a:br>
              <a:rPr lang="fr-CA" sz="3000" b="1"/>
            </a:br>
            <a:r>
              <a:rPr lang="fr-CA" sz="3000" b="1"/>
              <a:t>soins et de services</a:t>
            </a:r>
            <a:endParaRPr lang="fr-FR" sz="3000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64AF89-B42C-E74C-A0FB-9B6C6F4954C5}"/>
              </a:ext>
            </a:extLst>
          </p:cNvPr>
          <p:cNvSpPr/>
          <p:nvPr userDrawn="1"/>
        </p:nvSpPr>
        <p:spPr>
          <a:xfrm>
            <a:off x="279132" y="4529951"/>
            <a:ext cx="506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EEB32152-5ECD-5F44-A16C-C5D93383136F}" type="slidenum">
              <a:rPr lang="fr-FR" altLang="fr-FR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‹N°›</a:t>
            </a:fld>
            <a:endParaRPr lang="fr-FR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311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F1EAA96-6BC7-3447-AA4F-E528E56B2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037"/>
            <a:ext cx="9143999" cy="4505463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9FA3A787-A264-7441-9A7C-461557FDDA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1097" y="1469882"/>
            <a:ext cx="5196519" cy="11881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000" b="1" i="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CA"/>
              <a:t>Atelier réflexif </a:t>
            </a:r>
            <a:br>
              <a:rPr lang="fr-CA"/>
            </a:br>
            <a:r>
              <a:rPr lang="fr-CA" sz="3000" b="1"/>
              <a:t>étape 2 – collaboration interprofessionnelle </a:t>
            </a:r>
            <a:br>
              <a:rPr lang="fr-CA" sz="3000" b="1"/>
            </a:br>
            <a:r>
              <a:rPr lang="fr-CA" sz="3000" b="1"/>
              <a:t>et partenariat de </a:t>
            </a:r>
            <a:br>
              <a:rPr lang="fr-CA" sz="3000" b="1"/>
            </a:br>
            <a:r>
              <a:rPr lang="fr-CA" sz="3000" b="1"/>
              <a:t>soins et de services</a:t>
            </a:r>
            <a:endParaRPr lang="fr-FR" sz="3000" b="1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664AF89-B42C-E74C-A0FB-9B6C6F4954C5}"/>
              </a:ext>
            </a:extLst>
          </p:cNvPr>
          <p:cNvSpPr/>
          <p:nvPr userDrawn="1"/>
        </p:nvSpPr>
        <p:spPr>
          <a:xfrm>
            <a:off x="279132" y="4529951"/>
            <a:ext cx="506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EEB32152-5ECD-5F44-A16C-C5D93383136F}" type="slidenum">
              <a:rPr lang="fr-FR" altLang="fr-FR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‹N°›</a:t>
            </a:fld>
            <a:endParaRPr lang="fr-FR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753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D2C6462-46E0-D646-8B6F-B778D2BA23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037"/>
            <a:ext cx="9144000" cy="450546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B6DC65FD-47F9-F24A-9C2B-958EAA4B4019}"/>
              </a:ext>
            </a:extLst>
          </p:cNvPr>
          <p:cNvSpPr txBox="1">
            <a:spLocks/>
          </p:cNvSpPr>
          <p:nvPr userDrawn="1"/>
        </p:nvSpPr>
        <p:spPr>
          <a:xfrm>
            <a:off x="3731096" y="1465123"/>
            <a:ext cx="5264472" cy="11881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/>
              <a:t>Titre de section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7149EA-0E1B-D14E-92F4-74243333B113}"/>
              </a:ext>
            </a:extLst>
          </p:cNvPr>
          <p:cNvSpPr/>
          <p:nvPr userDrawn="1"/>
        </p:nvSpPr>
        <p:spPr>
          <a:xfrm>
            <a:off x="279132" y="4529951"/>
            <a:ext cx="506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EEB32152-5ECD-5F44-A16C-C5D93383136F}" type="slidenum">
              <a:rPr lang="fr-FR" altLang="fr-FR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‹N°›</a:t>
            </a:fld>
            <a:endParaRPr lang="fr-FR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92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647D8F3-7D22-F642-8BE8-574E33541E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" y="17063"/>
            <a:ext cx="9137667" cy="5129252"/>
          </a:xfrm>
          <a:prstGeom prst="rect">
            <a:avLst/>
          </a:prstGeom>
        </p:spPr>
      </p:pic>
      <p:sp>
        <p:nvSpPr>
          <p:cNvPr id="52" name="Titre 1">
            <a:extLst>
              <a:ext uri="{FF2B5EF4-FFF2-40B4-BE49-F238E27FC236}">
                <a16:creationId xmlns:a16="http://schemas.microsoft.com/office/drawing/2014/main" id="{E26EEB63-FB92-DC4D-9CFF-9039E0648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108" y="260917"/>
            <a:ext cx="8543707" cy="361223"/>
          </a:xfrm>
          <a:prstGeom prst="rect">
            <a:avLst/>
          </a:prstGeom>
        </p:spPr>
        <p:txBody>
          <a:bodyPr/>
          <a:lstStyle>
            <a:lvl1pPr algn="ctr">
              <a:lnSpc>
                <a:spcPct val="80000"/>
              </a:lnSpc>
              <a:spcAft>
                <a:spcPts val="300"/>
              </a:spcAft>
              <a:defRPr sz="2800" b="1">
                <a:solidFill>
                  <a:srgbClr val="129BCB"/>
                </a:solidFill>
                <a:latin typeface="+mj-lt"/>
              </a:defRPr>
            </a:lvl1pPr>
          </a:lstStyle>
          <a:p>
            <a:r>
              <a:rPr lang="fr-FR"/>
              <a:t>Modifier le style du titre</a:t>
            </a:r>
            <a:endParaRPr lang="fr-CA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C22D51A3-8E5A-7849-989F-BBCC856257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108" y="764328"/>
            <a:ext cx="8543707" cy="323641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400" baseline="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 marL="51435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None/>
              <a:tabLst/>
              <a:defRPr/>
            </a:lvl2pPr>
          </a:lstStyle>
          <a:p>
            <a:r>
              <a:rPr lang="fr-FR"/>
              <a:t>Cliquer pour ajouter du texte courant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69EE6425-7F11-2947-98B3-2CF7C7C6B9F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4107" y="4136755"/>
            <a:ext cx="6595458" cy="33904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fr-FR"/>
              <a:t>Insérer la référence ou le lien vers site internet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3BB7D2-0FF3-7E4E-8C33-E2B8D7E3144F}"/>
              </a:ext>
            </a:extLst>
          </p:cNvPr>
          <p:cNvSpPr/>
          <p:nvPr userDrawn="1"/>
        </p:nvSpPr>
        <p:spPr>
          <a:xfrm>
            <a:off x="279132" y="4529951"/>
            <a:ext cx="506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EEB32152-5ECD-5F44-A16C-C5D93383136F}" type="slidenum">
              <a:rPr lang="fr-FR" altLang="fr-FR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‹N°›</a:t>
            </a:fld>
            <a:endParaRPr lang="fr-FR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11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AE59104-F698-2043-88A7-D790BA5BF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" y="17063"/>
            <a:ext cx="9137667" cy="5129252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1FFD0159-C4B9-D540-A42A-791405AE6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4713" y="0"/>
            <a:ext cx="8019288" cy="830237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spcAft>
                <a:spcPts val="300"/>
              </a:spcAft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Titre (sous-section)</a:t>
            </a:r>
            <a:endParaRPr lang="fr-CA"/>
          </a:p>
        </p:txBody>
      </p:sp>
      <p:sp>
        <p:nvSpPr>
          <p:cNvPr id="18" name="Espace réservé du contenu 3">
            <a:extLst>
              <a:ext uri="{FF2B5EF4-FFF2-40B4-BE49-F238E27FC236}">
                <a16:creationId xmlns:a16="http://schemas.microsoft.com/office/drawing/2014/main" id="{F4BF0118-5C4E-C04C-BF03-DA564F620E2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4713" y="675487"/>
            <a:ext cx="8019287" cy="3428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/>
              <a:t>Source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1B640D0-B927-C64A-9144-62E5BCCB57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108" y="1204077"/>
            <a:ext cx="8543707" cy="280099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400" baseline="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 marL="800100" marR="0" indent="-2857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lvl2pPr>
          </a:lstStyle>
          <a:p>
            <a:r>
              <a:rPr lang="fr-FR"/>
              <a:t>Cliquer pour ajouter du texte courant</a:t>
            </a:r>
          </a:p>
          <a:p>
            <a:pPr marL="800100" marR="0" lvl="1" indent="-2857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Cliquer pour ajouter du texte courant</a:t>
            </a:r>
          </a:p>
          <a:p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D866E94-550E-EF47-A0FC-385AA8FD679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4107" y="4136755"/>
            <a:ext cx="6595458" cy="33904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fr-FR"/>
              <a:t>Insérer la référence ou le lien vers site internet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A2988F-AF87-1440-BFCC-E4613B3E5518}"/>
              </a:ext>
            </a:extLst>
          </p:cNvPr>
          <p:cNvSpPr/>
          <p:nvPr userDrawn="1"/>
        </p:nvSpPr>
        <p:spPr>
          <a:xfrm>
            <a:off x="279132" y="4529951"/>
            <a:ext cx="506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EEB32152-5ECD-5F44-A16C-C5D93383136F}" type="slidenum">
              <a:rPr lang="fr-FR" altLang="fr-FR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‹N°›</a:t>
            </a:fld>
            <a:endParaRPr lang="fr-FR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681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642303-0EE6-4247-86BC-CD4FB24287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037"/>
            <a:ext cx="9144000" cy="4505463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BB7386B-8BDE-9D4E-BCEC-FA0CD49F8202}"/>
              </a:ext>
            </a:extLst>
          </p:cNvPr>
          <p:cNvSpPr txBox="1">
            <a:spLocks/>
          </p:cNvSpPr>
          <p:nvPr userDrawn="1"/>
        </p:nvSpPr>
        <p:spPr>
          <a:xfrm>
            <a:off x="3731096" y="1465123"/>
            <a:ext cx="5176930" cy="11881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/>
              <a:t>Identification des problématique et des cibles d’Amélioration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D3C45A-A75D-9243-840A-9FF7DAAE833A}"/>
              </a:ext>
            </a:extLst>
          </p:cNvPr>
          <p:cNvSpPr/>
          <p:nvPr userDrawn="1"/>
        </p:nvSpPr>
        <p:spPr>
          <a:xfrm>
            <a:off x="279132" y="4529951"/>
            <a:ext cx="506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EEB32152-5ECD-5F44-A16C-C5D93383136F}" type="slidenum">
              <a:rPr lang="fr-FR" altLang="fr-FR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‹N°›</a:t>
            </a:fld>
            <a:endParaRPr lang="fr-FR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718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F1EAA96-6BC7-3447-AA4F-E528E56B2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" y="634226"/>
            <a:ext cx="9144000" cy="4505463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BBB7386B-8BDE-9D4E-BCEC-FA0CD49F8202}"/>
              </a:ext>
            </a:extLst>
          </p:cNvPr>
          <p:cNvSpPr txBox="1">
            <a:spLocks/>
          </p:cNvSpPr>
          <p:nvPr userDrawn="1"/>
        </p:nvSpPr>
        <p:spPr>
          <a:xfrm>
            <a:off x="3731096" y="1465123"/>
            <a:ext cx="5264472" cy="11881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/>
              <a:t>Titre de section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D3C45A-A75D-9243-840A-9FF7DAAE833A}"/>
              </a:ext>
            </a:extLst>
          </p:cNvPr>
          <p:cNvSpPr/>
          <p:nvPr userDrawn="1"/>
        </p:nvSpPr>
        <p:spPr>
          <a:xfrm>
            <a:off x="279132" y="4529951"/>
            <a:ext cx="506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EEB32152-5ECD-5F44-A16C-C5D93383136F}" type="slidenum">
              <a:rPr lang="fr-FR" altLang="fr-FR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‹N°›</a:t>
            </a:fld>
            <a:endParaRPr lang="fr-FR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4478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AE59104-F698-2043-88A7-D790BA5BF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" y="10188"/>
            <a:ext cx="9137667" cy="5129252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1FFD0159-C4B9-D540-A42A-791405AE6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4713" y="0"/>
            <a:ext cx="8019288" cy="830237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spcAft>
                <a:spcPts val="300"/>
              </a:spcAft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Titre (sous-section)</a:t>
            </a:r>
            <a:endParaRPr lang="fr-CA"/>
          </a:p>
        </p:txBody>
      </p:sp>
      <p:sp>
        <p:nvSpPr>
          <p:cNvPr id="18" name="Espace réservé du contenu 3">
            <a:extLst>
              <a:ext uri="{FF2B5EF4-FFF2-40B4-BE49-F238E27FC236}">
                <a16:creationId xmlns:a16="http://schemas.microsoft.com/office/drawing/2014/main" id="{F4BF0118-5C4E-C04C-BF03-DA564F620E2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24713" y="675487"/>
            <a:ext cx="8019287" cy="3428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/>
              <a:t>Source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1B640D0-B927-C64A-9144-62E5BCCB57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108" y="1204077"/>
            <a:ext cx="8543707" cy="280099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400" baseline="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 marL="800100" marR="0" indent="-2857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lvl2pPr>
          </a:lstStyle>
          <a:p>
            <a:r>
              <a:rPr lang="fr-FR"/>
              <a:t>Cliquer pour ajouter du texte courant</a:t>
            </a:r>
          </a:p>
          <a:p>
            <a:pPr marL="800100" marR="0" lvl="1" indent="-2857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Cliquer pour ajouter du texte courant</a:t>
            </a:r>
          </a:p>
          <a:p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D866E94-550E-EF47-A0FC-385AA8FD679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4107" y="4136755"/>
            <a:ext cx="6595458" cy="33904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fr-FR"/>
              <a:t>Insérer la référence ou le lien vers site internet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A2988F-AF87-1440-BFCC-E4613B3E5518}"/>
              </a:ext>
            </a:extLst>
          </p:cNvPr>
          <p:cNvSpPr/>
          <p:nvPr userDrawn="1"/>
        </p:nvSpPr>
        <p:spPr>
          <a:xfrm>
            <a:off x="279132" y="4529951"/>
            <a:ext cx="506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EEB32152-5ECD-5F44-A16C-C5D93383136F}" type="slidenum">
              <a:rPr lang="fr-FR" altLang="fr-FR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‹N°›</a:t>
            </a:fld>
            <a:endParaRPr lang="fr-FR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79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43CC0FB3-CAD6-BC40-85D1-B55353E518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52" y="0"/>
            <a:ext cx="9163050" cy="5143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CD50E12-7620-A945-8D5E-5C808741F5EA}"/>
              </a:ext>
            </a:extLst>
          </p:cNvPr>
          <p:cNvSpPr/>
          <p:nvPr userDrawn="1"/>
        </p:nvSpPr>
        <p:spPr>
          <a:xfrm>
            <a:off x="-1" y="3511472"/>
            <a:ext cx="9163050" cy="33652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B0F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1FF6B1-5C1C-4C4B-B839-2A629FD0EFE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9873" y="3511470"/>
            <a:ext cx="7814286" cy="336523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l" eaLnBrk="1" hangingPunct="1">
              <a:defRPr/>
            </a:pPr>
            <a:r>
              <a:rPr lang="fr-CA" altLang="fr-FR" sz="1050" b="0" kern="300" spc="20" baseline="0">
                <a:solidFill>
                  <a:schemeClr val="bg1"/>
                </a:solidFill>
              </a:rPr>
              <a:t>Le programme COMPAS+ est coordonné et déployé par l’Institut national d’excellence en santé et en services sociaux (INESSS).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5AB7D43-548E-5845-9B7E-734142B95CC0}"/>
              </a:ext>
            </a:extLst>
          </p:cNvPr>
          <p:cNvGrpSpPr/>
          <p:nvPr userDrawn="1"/>
        </p:nvGrpSpPr>
        <p:grpSpPr>
          <a:xfrm>
            <a:off x="373292" y="4061380"/>
            <a:ext cx="5218917" cy="689614"/>
            <a:chOff x="373292" y="3880623"/>
            <a:chExt cx="5218917" cy="68961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AE4ADF5-48AA-824C-9576-C1F98DBC5B4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373292" y="3880623"/>
              <a:ext cx="1654274" cy="68961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no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Aft>
                  <a:spcPts val="200"/>
                </a:spcAft>
                <a:defRPr/>
              </a:pPr>
              <a:r>
                <a:rPr lang="fr-CA" altLang="fr-FR" sz="900" b="1">
                  <a:solidFill>
                    <a:schemeClr val="bg2">
                      <a:lumMod val="50000"/>
                    </a:schemeClr>
                  </a:solidFill>
                </a:rPr>
                <a:t>Québec</a:t>
              </a:r>
            </a:p>
            <a:p>
              <a:pPr eaLnBrk="1" hangingPunct="1">
                <a:lnSpc>
                  <a:spcPts val="900"/>
                </a:lnSpc>
                <a:defRPr/>
              </a:pPr>
              <a:r>
                <a:rPr lang="fr-CA" altLang="fr-FR" sz="800">
                  <a:solidFill>
                    <a:schemeClr val="bg2">
                      <a:lumMod val="50000"/>
                    </a:schemeClr>
                  </a:solidFill>
                </a:rPr>
                <a:t>2535, boulevard Laurier, </a:t>
              </a:r>
              <a:r>
                <a:rPr lang="fr-CA" altLang="fr-FR" sz="800" err="1">
                  <a:solidFill>
                    <a:schemeClr val="bg2">
                      <a:lumMod val="50000"/>
                    </a:schemeClr>
                  </a:solidFill>
                </a:rPr>
                <a:t>5</a:t>
              </a:r>
              <a:r>
                <a:rPr lang="fr-CA" altLang="fr-FR" sz="800" baseline="30000" err="1">
                  <a:solidFill>
                    <a:schemeClr val="bg2">
                      <a:lumMod val="50000"/>
                    </a:schemeClr>
                  </a:solidFill>
                </a:rPr>
                <a:t>e</a:t>
              </a:r>
              <a:r>
                <a:rPr lang="fr-CA" altLang="fr-FR" sz="800">
                  <a:solidFill>
                    <a:schemeClr val="bg2">
                      <a:lumMod val="50000"/>
                    </a:schemeClr>
                  </a:solidFill>
                </a:rPr>
                <a:t> étage</a:t>
              </a:r>
            </a:p>
            <a:p>
              <a:pPr eaLnBrk="1" hangingPunct="1">
                <a:lnSpc>
                  <a:spcPts val="900"/>
                </a:lnSpc>
                <a:defRPr/>
              </a:pPr>
              <a:r>
                <a:rPr lang="fr-CA" altLang="fr-FR" sz="800">
                  <a:solidFill>
                    <a:schemeClr val="bg2">
                      <a:lumMod val="50000"/>
                    </a:schemeClr>
                  </a:solidFill>
                </a:rPr>
                <a:t>Québec (Québec) </a:t>
              </a:r>
              <a:r>
                <a:rPr lang="fr-CA" altLang="fr-FR" sz="800" err="1">
                  <a:solidFill>
                    <a:schemeClr val="bg2">
                      <a:lumMod val="50000"/>
                    </a:schemeClr>
                  </a:solidFill>
                </a:rPr>
                <a:t>G1V</a:t>
              </a:r>
              <a:r>
                <a:rPr lang="fr-CA" altLang="fr-FR" sz="80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  <a:r>
                <a:rPr lang="fr-CA" altLang="fr-FR" sz="800" err="1">
                  <a:solidFill>
                    <a:schemeClr val="bg2">
                      <a:lumMod val="50000"/>
                    </a:schemeClr>
                  </a:solidFill>
                </a:rPr>
                <a:t>4M3</a:t>
              </a:r>
              <a:r>
                <a:rPr lang="fr-CA" altLang="fr-FR" sz="800">
                  <a:solidFill>
                    <a:schemeClr val="bg2">
                      <a:lumMod val="50000"/>
                    </a:schemeClr>
                  </a:solidFill>
                </a:rPr>
                <a:t> </a:t>
              </a:r>
            </a:p>
            <a:p>
              <a:pPr eaLnBrk="1" hangingPunct="1">
                <a:lnSpc>
                  <a:spcPts val="900"/>
                </a:lnSpc>
                <a:defRPr/>
              </a:pPr>
              <a:r>
                <a:rPr lang="fr-CA" altLang="fr-FR" sz="800">
                  <a:solidFill>
                    <a:schemeClr val="bg2">
                      <a:lumMod val="50000"/>
                    </a:schemeClr>
                  </a:solidFill>
                </a:rPr>
                <a:t>Téléphone : 418 643-1339</a:t>
              </a:r>
            </a:p>
            <a:p>
              <a:pPr eaLnBrk="1" hangingPunct="1">
                <a:lnSpc>
                  <a:spcPts val="900"/>
                </a:lnSpc>
                <a:defRPr/>
              </a:pPr>
              <a:r>
                <a:rPr lang="fr-CA" altLang="fr-FR" sz="800">
                  <a:solidFill>
                    <a:schemeClr val="bg2">
                      <a:lumMod val="50000"/>
                    </a:schemeClr>
                  </a:solidFill>
                </a:rPr>
                <a:t>Télécopieur : 418 646-8349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166F8F0-BA50-2D46-8B06-54E8C9084184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70510" y="3880652"/>
              <a:ext cx="2410725" cy="689585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noAutofit/>
            </a:bodyPr>
            <a:lstStyle>
              <a:lvl1pPr defTabSz="4572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1pPr>
              <a:lvl2pPr marL="742950" indent="-285750" defTabSz="4572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2pPr>
              <a:lvl3pPr marL="1143000" indent="-228600" defTabSz="4572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3pPr>
              <a:lvl4pPr marL="1600200" indent="-228600" defTabSz="4572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4pPr>
              <a:lvl5pPr marL="2057400" indent="-228600" defTabSz="457200" eaLnBrk="0" hangingPunct="0"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</a:defRPr>
              </a:lvl9pPr>
            </a:lstStyle>
            <a:p>
              <a:pPr eaLnBrk="1" hangingPunct="1">
                <a:spcAft>
                  <a:spcPts val="200"/>
                </a:spcAft>
                <a:defRPr/>
              </a:pPr>
              <a:r>
                <a:rPr lang="fr-CA" altLang="fr-FR" sz="900" b="1">
                  <a:solidFill>
                    <a:schemeClr val="bg2">
                      <a:lumMod val="50000"/>
                    </a:schemeClr>
                  </a:solidFill>
                </a:rPr>
                <a:t>Montréal</a:t>
              </a:r>
            </a:p>
            <a:p>
              <a:pPr eaLnBrk="1" hangingPunct="1">
                <a:lnSpc>
                  <a:spcPts val="900"/>
                </a:lnSpc>
                <a:defRPr/>
              </a:pPr>
              <a:r>
                <a:rPr lang="fr-CA" altLang="fr-FR" sz="800">
                  <a:solidFill>
                    <a:schemeClr val="bg2">
                      <a:lumMod val="50000"/>
                    </a:schemeClr>
                  </a:solidFill>
                </a:rPr>
                <a:t>2021, avenue Union, </a:t>
              </a:r>
              <a:r>
                <a:rPr lang="fr-FR" sz="800">
                  <a:solidFill>
                    <a:schemeClr val="bg2">
                      <a:lumMod val="50000"/>
                    </a:schemeClr>
                  </a:solidFill>
                </a:rPr>
                <a:t>12</a:t>
              </a:r>
              <a:r>
                <a:rPr lang="fr-CA" altLang="fr-FR" sz="800" baseline="30000">
                  <a:solidFill>
                    <a:schemeClr val="bg2">
                      <a:lumMod val="50000"/>
                    </a:schemeClr>
                  </a:solidFill>
                </a:rPr>
                <a:t>e</a:t>
              </a:r>
              <a:r>
                <a:rPr lang="fr-FR" sz="800">
                  <a:solidFill>
                    <a:schemeClr val="bg2">
                      <a:lumMod val="50000"/>
                    </a:schemeClr>
                  </a:solidFill>
                </a:rPr>
                <a:t> étage, bureau 1200</a:t>
              </a:r>
              <a:endParaRPr lang="fr-CA" altLang="fr-FR" sz="800">
                <a:solidFill>
                  <a:schemeClr val="bg2">
                    <a:lumMod val="50000"/>
                  </a:schemeClr>
                </a:solidFill>
              </a:endParaRPr>
            </a:p>
            <a:p>
              <a:pPr eaLnBrk="1" hangingPunct="1">
                <a:lnSpc>
                  <a:spcPts val="900"/>
                </a:lnSpc>
                <a:defRPr/>
              </a:pPr>
              <a:r>
                <a:rPr lang="fr-CA" altLang="fr-FR" sz="800">
                  <a:solidFill>
                    <a:schemeClr val="bg2">
                      <a:lumMod val="50000"/>
                    </a:schemeClr>
                  </a:solidFill>
                </a:rPr>
                <a:t>Montréal (Québec) H3A 2S9 </a:t>
              </a:r>
            </a:p>
            <a:p>
              <a:pPr eaLnBrk="1" hangingPunct="1">
                <a:lnSpc>
                  <a:spcPts val="900"/>
                </a:lnSpc>
                <a:defRPr/>
              </a:pPr>
              <a:r>
                <a:rPr lang="fr-CA" altLang="fr-FR" sz="800">
                  <a:solidFill>
                    <a:schemeClr val="bg2">
                      <a:lumMod val="50000"/>
                    </a:schemeClr>
                  </a:solidFill>
                </a:rPr>
                <a:t>Téléphone : 514 873-2563</a:t>
              </a:r>
            </a:p>
            <a:p>
              <a:pPr eaLnBrk="1" hangingPunct="1">
                <a:lnSpc>
                  <a:spcPts val="900"/>
                </a:lnSpc>
                <a:defRPr/>
              </a:pPr>
              <a:r>
                <a:rPr lang="fr-CA" altLang="fr-FR" sz="800">
                  <a:solidFill>
                    <a:schemeClr val="bg2">
                      <a:lumMod val="50000"/>
                    </a:schemeClr>
                  </a:solidFill>
                </a:rPr>
                <a:t>Télécopieur : 514 873-1369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B3CC07A-0689-1D4B-8D13-9D6BA72FF23F}"/>
                </a:ext>
              </a:extLst>
            </p:cNvPr>
            <p:cNvSpPr/>
            <p:nvPr userDrawn="1"/>
          </p:nvSpPr>
          <p:spPr>
            <a:xfrm>
              <a:off x="4781235" y="4135162"/>
              <a:ext cx="810974" cy="230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fr-CA" altLang="fr-FR" sz="900" b="1" err="1">
                  <a:solidFill>
                    <a:srgbClr val="129BCB"/>
                  </a:solidFill>
                  <a:latin typeface="+mn-lt"/>
                </a:rPr>
                <a:t>inesss.qc.ca</a:t>
              </a:r>
              <a:endParaRPr lang="fr-CA" altLang="fr-FR" sz="900" b="1">
                <a:solidFill>
                  <a:srgbClr val="129BCB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ED9783D-DAF7-B444-9BCB-D5B1D2EAAE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92000"/>
            </a:blip>
            <a:stretch>
              <a:fillRect/>
            </a:stretch>
          </p:blipFill>
          <p:spPr>
            <a:xfrm>
              <a:off x="4874520" y="4381407"/>
              <a:ext cx="456789" cy="1338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31130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471390A8-D665-2A46-B6A4-CC1810C52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20" y="0"/>
            <a:ext cx="9167420" cy="5145953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F83DBB59-50DF-2847-8074-AF02A4E5BB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841" y="0"/>
            <a:ext cx="8011160" cy="830237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spcAft>
                <a:spcPts val="300"/>
              </a:spcAft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Titre (sous-section)</a:t>
            </a:r>
            <a:endParaRPr lang="fr-CA"/>
          </a:p>
        </p:txBody>
      </p:sp>
      <p:sp>
        <p:nvSpPr>
          <p:cNvPr id="17" name="Espace réservé du contenu 3">
            <a:extLst>
              <a:ext uri="{FF2B5EF4-FFF2-40B4-BE49-F238E27FC236}">
                <a16:creationId xmlns:a16="http://schemas.microsoft.com/office/drawing/2014/main" id="{230E2391-16BF-1749-87A7-E67F16F3618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32840" y="675487"/>
            <a:ext cx="8011160" cy="3428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/>
              <a:t>Source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A8BC28-C41A-B346-8DCE-DE8B43196484}"/>
              </a:ext>
            </a:extLst>
          </p:cNvPr>
          <p:cNvSpPr/>
          <p:nvPr userDrawn="1"/>
        </p:nvSpPr>
        <p:spPr>
          <a:xfrm>
            <a:off x="279132" y="4529951"/>
            <a:ext cx="5868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5C06E6DF-2AB0-044B-AA66-5E91F6120BF2}" type="slidenum">
              <a:rPr lang="fr-FR" altLang="fr-FR" sz="1050" b="1" smtClean="0">
                <a:solidFill>
                  <a:srgbClr val="6B6C6E"/>
                </a:solidFill>
                <a:latin typeface="Calibri" charset="0"/>
              </a:rPr>
              <a:pPr algn="l"/>
              <a:t>‹N°›</a:t>
            </a:fld>
            <a:endParaRPr lang="fr-FR" sz="1050" b="1"/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27F50539-C0F3-0E4E-A4C1-D3CB560792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108" y="1204077"/>
            <a:ext cx="8543707" cy="280099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400" baseline="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 marL="800100" marR="0" indent="-2857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lvl2pPr>
          </a:lstStyle>
          <a:p>
            <a:r>
              <a:rPr lang="fr-FR"/>
              <a:t>Cliquer pour ajouter du texte courant</a:t>
            </a:r>
          </a:p>
          <a:p>
            <a:pPr marL="800100" marR="0" lvl="1" indent="-2857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Cliquer pour ajouter du texte courant</a:t>
            </a:r>
          </a:p>
          <a:p>
            <a:endParaRPr lang="fr-FR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6B48B5C-FA72-BE45-B3F9-600F23F7A2D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4107" y="4136755"/>
            <a:ext cx="6595458" cy="33904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fr-FR"/>
              <a:t>Insérer la référence ou le lien vers site internet</a:t>
            </a:r>
          </a:p>
        </p:txBody>
      </p:sp>
    </p:spTree>
    <p:extLst>
      <p:ext uri="{BB962C8B-B14F-4D97-AF65-F5344CB8AC3E}">
        <p14:creationId xmlns:p14="http://schemas.microsoft.com/office/powerpoint/2010/main" val="41528947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CD80383E-EB35-0A47-8B9A-69EC3E77D4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20" y="0"/>
            <a:ext cx="9167420" cy="5145953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C65303DF-6F3D-D84C-ACD0-200867B975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108" y="1204077"/>
            <a:ext cx="8543707" cy="280099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400" baseline="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 marL="800100" marR="0" indent="-2857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lvl2pPr>
          </a:lstStyle>
          <a:p>
            <a:r>
              <a:rPr lang="fr-FR"/>
              <a:t>Cliquer pour ajouter du texte courant</a:t>
            </a:r>
          </a:p>
          <a:p>
            <a:pPr marL="800100" marR="0" lvl="1" indent="-2857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Cliquer pour ajouter du texte courant</a:t>
            </a:r>
          </a:p>
          <a:p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7319C78D-9C08-FA4E-933F-8586D0F8AA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841" y="0"/>
            <a:ext cx="8011160" cy="830237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spcAft>
                <a:spcPts val="300"/>
              </a:spcAft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Titre (sous-section)</a:t>
            </a:r>
            <a:endParaRPr lang="fr-CA"/>
          </a:p>
        </p:txBody>
      </p:sp>
      <p:sp>
        <p:nvSpPr>
          <p:cNvPr id="14" name="Espace réservé du contenu 3">
            <a:extLst>
              <a:ext uri="{FF2B5EF4-FFF2-40B4-BE49-F238E27FC236}">
                <a16:creationId xmlns:a16="http://schemas.microsoft.com/office/drawing/2014/main" id="{1214A907-0E5C-3E43-BFB6-30C111048F3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32840" y="675487"/>
            <a:ext cx="8011160" cy="3428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/>
              <a:t>Source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77E005B-CA21-EA4D-BD6E-3324329049D6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4" cstate="print"/>
          <a:srcRect l="6875" r="12828"/>
          <a:stretch/>
        </p:blipFill>
        <p:spPr>
          <a:xfrm>
            <a:off x="-20625" y="49642"/>
            <a:ext cx="1051560" cy="1043033"/>
          </a:xfrm>
          <a:prstGeom prst="rect">
            <a:avLst/>
          </a:prstGeom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C706F8D5-C808-A744-98B3-157B82D8927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4107" y="4136755"/>
            <a:ext cx="6595458" cy="33904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fr-FR"/>
              <a:t>Insérer la référence ou le lien vers site internet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43B3B3-8A5C-4C45-9CEC-EACC8F57E927}"/>
              </a:ext>
            </a:extLst>
          </p:cNvPr>
          <p:cNvSpPr/>
          <p:nvPr userDrawn="1"/>
        </p:nvSpPr>
        <p:spPr>
          <a:xfrm>
            <a:off x="279132" y="4529951"/>
            <a:ext cx="506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EEB32152-5ECD-5F44-A16C-C5D93383136F}" type="slidenum">
              <a:rPr lang="fr-FR" altLang="fr-FR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‹N°›</a:t>
            </a:fld>
            <a:endParaRPr lang="fr-FR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916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BD2F6820-8BB0-ED46-8B54-F379DB681D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20" y="0"/>
            <a:ext cx="9167420" cy="514595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03250D-2DC2-444B-8CE7-07EFF8968945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-112526" y="46747"/>
            <a:ext cx="1316641" cy="1045929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F83DBB59-50DF-2847-8074-AF02A4E5BB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2841" y="0"/>
            <a:ext cx="8011160" cy="830237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spcAft>
                <a:spcPts val="300"/>
              </a:spcAft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Titre (sous-section)</a:t>
            </a:r>
            <a:endParaRPr lang="fr-CA"/>
          </a:p>
        </p:txBody>
      </p:sp>
      <p:sp>
        <p:nvSpPr>
          <p:cNvPr id="17" name="Espace réservé du contenu 3">
            <a:extLst>
              <a:ext uri="{FF2B5EF4-FFF2-40B4-BE49-F238E27FC236}">
                <a16:creationId xmlns:a16="http://schemas.microsoft.com/office/drawing/2014/main" id="{230E2391-16BF-1749-87A7-E67F16F3618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132840" y="675487"/>
            <a:ext cx="8011160" cy="34284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fr-FR"/>
              <a:t>Source</a:t>
            </a: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27F50539-C0F3-0E4E-A4C1-D3CB5607921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108" y="1204077"/>
            <a:ext cx="8543707" cy="280099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400" baseline="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 marL="800100" marR="0" indent="-2857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lvl2pPr>
          </a:lstStyle>
          <a:p>
            <a:r>
              <a:rPr lang="fr-FR"/>
              <a:t>Cliquer pour ajouter du texte courant</a:t>
            </a:r>
          </a:p>
          <a:p>
            <a:pPr marL="800100" marR="0" lvl="1" indent="-2857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Cliquer pour ajouter du texte courant</a:t>
            </a:r>
          </a:p>
          <a:p>
            <a:endParaRPr lang="fr-FR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6B48B5C-FA72-BE45-B3F9-600F23F7A2D4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4107" y="4136755"/>
            <a:ext cx="6595458" cy="33904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fr-FR"/>
              <a:t>Insérer la référence ou le lien vers site internet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3E9E8A-FD7B-A444-AB5E-6DFBEED85EAD}"/>
              </a:ext>
            </a:extLst>
          </p:cNvPr>
          <p:cNvSpPr/>
          <p:nvPr userDrawn="1"/>
        </p:nvSpPr>
        <p:spPr>
          <a:xfrm>
            <a:off x="279132" y="4529951"/>
            <a:ext cx="506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EEB32152-5ECD-5F44-A16C-C5D93383136F}" type="slidenum">
              <a:rPr lang="fr-FR" altLang="fr-FR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‹N°›</a:t>
            </a:fld>
            <a:endParaRPr lang="fr-FR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0333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4312E48-79B7-6242-B6F8-5180A451C936}"/>
              </a:ext>
            </a:extLst>
          </p:cNvPr>
          <p:cNvPicPr>
            <a:picLocks noChangeAspect="1"/>
          </p:cNvPicPr>
          <p:nvPr userDrawn="1"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143501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1AAC121C-4E28-DD4D-B592-8BA8501B4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3210" y="0"/>
            <a:ext cx="7810791" cy="1026083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spcAft>
                <a:spcPts val="225"/>
              </a:spcAft>
              <a:defRPr sz="225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Réflexion</a:t>
            </a:r>
            <a:endParaRPr lang="fr-CA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AE83CCC1-8797-3546-9037-2E542B2C095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108" y="1204077"/>
            <a:ext cx="8543707" cy="317431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800" baseline="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</a:lstStyle>
          <a:p>
            <a:r>
              <a:rPr lang="fr-FR"/>
              <a:t>Cliquer pour ajouter du texte courant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377B720C-51FD-7842-A06C-04E65170F18B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4107" y="4430616"/>
            <a:ext cx="6595458" cy="33904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9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fr-FR"/>
              <a:t>Insérer la référence ou le lien vers site internet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FE9A86-8BBC-CC45-A117-0F542686A941}"/>
              </a:ext>
            </a:extLst>
          </p:cNvPr>
          <p:cNvSpPr/>
          <p:nvPr userDrawn="1"/>
        </p:nvSpPr>
        <p:spPr>
          <a:xfrm>
            <a:off x="314107" y="4821888"/>
            <a:ext cx="586846" cy="219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5C06E6DF-2AB0-044B-AA66-5E91F6120BF2}" type="slidenum">
              <a:rPr lang="fr-FR" altLang="fr-FR" sz="825" b="1" smtClean="0">
                <a:solidFill>
                  <a:srgbClr val="6B6C6E"/>
                </a:solidFill>
                <a:latin typeface="Calibri" charset="0"/>
              </a:rPr>
              <a:pPr algn="l"/>
              <a:t>‹N°›</a:t>
            </a:fld>
            <a:endParaRPr lang="fr-FR" sz="825" b="1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B6930BB-106A-D34B-9693-D686652FA518}"/>
              </a:ext>
            </a:extLst>
          </p:cNvPr>
          <p:cNvSpPr txBox="1"/>
          <p:nvPr userDrawn="1"/>
        </p:nvSpPr>
        <p:spPr>
          <a:xfrm>
            <a:off x="685039" y="4827658"/>
            <a:ext cx="5628775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50" kern="600" spc="53" baseline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Collectif pour les meilleures pratiques et l’amélioration des soins et services</a:t>
            </a:r>
          </a:p>
        </p:txBody>
      </p:sp>
    </p:spTree>
    <p:extLst>
      <p:ext uri="{BB962C8B-B14F-4D97-AF65-F5344CB8AC3E}">
        <p14:creationId xmlns:p14="http://schemas.microsoft.com/office/powerpoint/2010/main" val="25933888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E2B48-C24E-4C34-922E-C8DC81B6ED70}" type="datetime1">
              <a:rPr lang="fr-CA" smtClean="0"/>
              <a:t>2025-04-15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DDB43-F6B8-4EFA-8187-B68EDAF2211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946870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/>
          <p:nvPr userDrawn="1"/>
        </p:nvSpPr>
        <p:spPr>
          <a:xfrm>
            <a:off x="1" y="539865"/>
            <a:ext cx="5756049" cy="463463"/>
          </a:xfrm>
          <a:custGeom>
            <a:avLst/>
            <a:gdLst>
              <a:gd name="connsiteX0" fmla="*/ 0 w 7812360"/>
              <a:gd name="connsiteY0" fmla="*/ 0 h 838710"/>
              <a:gd name="connsiteX1" fmla="*/ 7812360 w 7812360"/>
              <a:gd name="connsiteY1" fmla="*/ 0 h 838710"/>
              <a:gd name="connsiteX2" fmla="*/ 7812360 w 7812360"/>
              <a:gd name="connsiteY2" fmla="*/ 838710 h 838710"/>
              <a:gd name="connsiteX3" fmla="*/ 0 w 7812360"/>
              <a:gd name="connsiteY3" fmla="*/ 838710 h 838710"/>
              <a:gd name="connsiteX4" fmla="*/ 0 w 7812360"/>
              <a:gd name="connsiteY4" fmla="*/ 0 h 838710"/>
              <a:gd name="connsiteX0" fmla="*/ 0 w 7812360"/>
              <a:gd name="connsiteY0" fmla="*/ 0 h 838710"/>
              <a:gd name="connsiteX1" fmla="*/ 7812360 w 7812360"/>
              <a:gd name="connsiteY1" fmla="*/ 0 h 838710"/>
              <a:gd name="connsiteX2" fmla="*/ 7291660 w 7812360"/>
              <a:gd name="connsiteY2" fmla="*/ 838710 h 838710"/>
              <a:gd name="connsiteX3" fmla="*/ 0 w 7812360"/>
              <a:gd name="connsiteY3" fmla="*/ 838710 h 838710"/>
              <a:gd name="connsiteX4" fmla="*/ 0 w 7812360"/>
              <a:gd name="connsiteY4" fmla="*/ 0 h 83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2360" h="838710">
                <a:moveTo>
                  <a:pt x="0" y="0"/>
                </a:moveTo>
                <a:lnTo>
                  <a:pt x="7812360" y="0"/>
                </a:lnTo>
                <a:lnTo>
                  <a:pt x="7291660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ZoneTexte 5"/>
          <p:cNvSpPr txBox="1"/>
          <p:nvPr userDrawn="1"/>
        </p:nvSpPr>
        <p:spPr>
          <a:xfrm>
            <a:off x="112056" y="4894204"/>
            <a:ext cx="49950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C06E6DF-2AB0-044B-AA66-5E91F6120BF2}" type="slidenum">
              <a:rPr lang="fr-FR" altLang="fr-FR" sz="1000" smtClean="0">
                <a:solidFill>
                  <a:srgbClr val="6B6C6E"/>
                </a:solidFill>
                <a:latin typeface="Calibri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altLang="fr-FR" sz="1000">
              <a:solidFill>
                <a:srgbClr val="6B6C6E"/>
              </a:solidFill>
              <a:latin typeface="Calibri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268531"/>
            <a:ext cx="7812360" cy="629033"/>
          </a:xfrm>
          <a:custGeom>
            <a:avLst/>
            <a:gdLst>
              <a:gd name="connsiteX0" fmla="*/ 0 w 7812360"/>
              <a:gd name="connsiteY0" fmla="*/ 0 h 838710"/>
              <a:gd name="connsiteX1" fmla="*/ 7812360 w 7812360"/>
              <a:gd name="connsiteY1" fmla="*/ 0 h 838710"/>
              <a:gd name="connsiteX2" fmla="*/ 7812360 w 7812360"/>
              <a:gd name="connsiteY2" fmla="*/ 838710 h 838710"/>
              <a:gd name="connsiteX3" fmla="*/ 0 w 7812360"/>
              <a:gd name="connsiteY3" fmla="*/ 838710 h 838710"/>
              <a:gd name="connsiteX4" fmla="*/ 0 w 7812360"/>
              <a:gd name="connsiteY4" fmla="*/ 0 h 838710"/>
              <a:gd name="connsiteX0" fmla="*/ 0 w 7812360"/>
              <a:gd name="connsiteY0" fmla="*/ 0 h 838710"/>
              <a:gd name="connsiteX1" fmla="*/ 7812360 w 7812360"/>
              <a:gd name="connsiteY1" fmla="*/ 0 h 838710"/>
              <a:gd name="connsiteX2" fmla="*/ 7291660 w 7812360"/>
              <a:gd name="connsiteY2" fmla="*/ 838710 h 838710"/>
              <a:gd name="connsiteX3" fmla="*/ 0 w 7812360"/>
              <a:gd name="connsiteY3" fmla="*/ 838710 h 838710"/>
              <a:gd name="connsiteX4" fmla="*/ 0 w 7812360"/>
              <a:gd name="connsiteY4" fmla="*/ 0 h 83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2360" h="838710">
                <a:moveTo>
                  <a:pt x="0" y="0"/>
                </a:moveTo>
                <a:lnTo>
                  <a:pt x="7812360" y="0"/>
                </a:lnTo>
                <a:lnTo>
                  <a:pt x="7291660" y="838710"/>
                </a:lnTo>
                <a:lnTo>
                  <a:pt x="0" y="838710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Rectangle 9"/>
          <p:cNvSpPr/>
          <p:nvPr userDrawn="1"/>
        </p:nvSpPr>
        <p:spPr>
          <a:xfrm>
            <a:off x="0" y="5080791"/>
            <a:ext cx="6876256" cy="627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179513" y="281500"/>
            <a:ext cx="7632848" cy="62903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 b="1" cap="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entury Gothic" charset="0"/>
                <a:cs typeface="Century Gothic" charset="0"/>
              </a:defRPr>
            </a:lvl1pPr>
          </a:lstStyle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ED8AEDE-821D-4430-A383-E841B6AED043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4624971"/>
            <a:ext cx="1368152" cy="46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946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F1EAA96-6BC7-3447-AA4F-E528E56B2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5" y="638037"/>
            <a:ext cx="9144000" cy="450546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278BC23-FFED-5548-AB6E-9D1BB7A647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1096" y="1465123"/>
            <a:ext cx="5264472" cy="11881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000" b="1" i="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MOT DE BIENVENU</a:t>
            </a:r>
            <a:br>
              <a:rPr lang="fr-FR"/>
            </a:br>
            <a:r>
              <a:rPr lang="fr-FR"/>
              <a:t>ET PRÉSENTATIONS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17634D-A876-A246-8130-0042A7A991F3}"/>
              </a:ext>
            </a:extLst>
          </p:cNvPr>
          <p:cNvSpPr/>
          <p:nvPr userDrawn="1"/>
        </p:nvSpPr>
        <p:spPr>
          <a:xfrm>
            <a:off x="279132" y="4529951"/>
            <a:ext cx="506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EEB32152-5ECD-5F44-A16C-C5D93383136F}" type="slidenum">
              <a:rPr lang="fr-FR" altLang="fr-FR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‹N°›</a:t>
            </a:fld>
            <a:endParaRPr lang="fr-FR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478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re 1">
            <a:extLst>
              <a:ext uri="{FF2B5EF4-FFF2-40B4-BE49-F238E27FC236}">
                <a16:creationId xmlns:a16="http://schemas.microsoft.com/office/drawing/2014/main" id="{E26EEB63-FB92-DC4D-9CFF-9039E0648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108" y="260917"/>
            <a:ext cx="8543707" cy="361223"/>
          </a:xfrm>
          <a:prstGeom prst="rect">
            <a:avLst/>
          </a:prstGeom>
        </p:spPr>
        <p:txBody>
          <a:bodyPr/>
          <a:lstStyle>
            <a:lvl1pPr algn="ctr">
              <a:lnSpc>
                <a:spcPct val="80000"/>
              </a:lnSpc>
              <a:spcAft>
                <a:spcPts val="300"/>
              </a:spcAft>
              <a:defRPr sz="2800" b="1">
                <a:solidFill>
                  <a:srgbClr val="129BCB"/>
                </a:solidFill>
                <a:latin typeface="+mj-lt"/>
              </a:defRPr>
            </a:lvl1pPr>
          </a:lstStyle>
          <a:p>
            <a:r>
              <a:rPr lang="fr-FR"/>
              <a:t>Modifier le style du titre</a:t>
            </a:r>
            <a:endParaRPr lang="fr-CA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1FF0A-EB77-414B-8922-A69C5BEDD5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108" y="764328"/>
            <a:ext cx="8543707" cy="323641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400" baseline="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 marL="800100" marR="0" indent="-2857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lvl2pPr>
          </a:lstStyle>
          <a:p>
            <a:r>
              <a:rPr lang="fr-FR"/>
              <a:t>Cliquer pour ajouter du texte courant</a:t>
            </a:r>
          </a:p>
          <a:p>
            <a:pPr marL="800100" marR="0" lvl="1" indent="-2857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Cliquer pour ajouter du texte courant</a:t>
            </a:r>
          </a:p>
          <a:p>
            <a:endParaRPr lang="fr-FR"/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A73A3DA3-7012-D840-A776-0B2924DBA4E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4107" y="4136755"/>
            <a:ext cx="6595458" cy="33904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fr-FR"/>
              <a:t>Insérer la référence ou le lien vers site internet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5AEB0-AE03-E04E-B903-01E0DCDEE059}"/>
              </a:ext>
            </a:extLst>
          </p:cNvPr>
          <p:cNvSpPr/>
          <p:nvPr userDrawn="1"/>
        </p:nvSpPr>
        <p:spPr>
          <a:xfrm>
            <a:off x="279132" y="4529951"/>
            <a:ext cx="506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EEB32152-5ECD-5F44-A16C-C5D93383136F}" type="slidenum">
              <a:rPr lang="fr-FR" altLang="fr-FR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‹N°›</a:t>
            </a:fld>
            <a:endParaRPr lang="fr-FR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49E1188-D4F6-F046-B6D9-5B0896B76C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4080240"/>
            <a:ext cx="2540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8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B7496BA0-557A-4143-BE2D-036919ABED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0" y="4080240"/>
            <a:ext cx="2540000" cy="1066800"/>
          </a:xfrm>
          <a:prstGeom prst="rect">
            <a:avLst/>
          </a:prstGeom>
        </p:spPr>
      </p:pic>
      <p:sp>
        <p:nvSpPr>
          <p:cNvPr id="52" name="Titre 1">
            <a:extLst>
              <a:ext uri="{FF2B5EF4-FFF2-40B4-BE49-F238E27FC236}">
                <a16:creationId xmlns:a16="http://schemas.microsoft.com/office/drawing/2014/main" id="{E26EEB63-FB92-DC4D-9CFF-9039E0648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4108" y="260917"/>
            <a:ext cx="8543707" cy="361223"/>
          </a:xfrm>
          <a:prstGeom prst="rect">
            <a:avLst/>
          </a:prstGeom>
        </p:spPr>
        <p:txBody>
          <a:bodyPr/>
          <a:lstStyle>
            <a:lvl1pPr algn="ctr">
              <a:lnSpc>
                <a:spcPct val="80000"/>
              </a:lnSpc>
              <a:spcAft>
                <a:spcPts val="300"/>
              </a:spcAft>
              <a:defRPr sz="2800" b="1">
                <a:solidFill>
                  <a:srgbClr val="129BCB"/>
                </a:solidFill>
                <a:latin typeface="+mj-lt"/>
              </a:defRPr>
            </a:lvl1pPr>
          </a:lstStyle>
          <a:p>
            <a:r>
              <a:rPr lang="fr-FR"/>
              <a:t>Références</a:t>
            </a:r>
            <a:endParaRPr lang="fr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A20C78-2491-184B-AF0A-CF187819B3B5}"/>
              </a:ext>
            </a:extLst>
          </p:cNvPr>
          <p:cNvSpPr/>
          <p:nvPr userDrawn="1"/>
        </p:nvSpPr>
        <p:spPr>
          <a:xfrm>
            <a:off x="279132" y="4529951"/>
            <a:ext cx="506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EEB32152-5ECD-5F44-A16C-C5D93383136F}" type="slidenum">
              <a:rPr lang="fr-FR" altLang="fr-FR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‹N°›</a:t>
            </a:fld>
            <a:endParaRPr lang="fr-FR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F12BA31E-78D7-2247-84EA-875A15AA7CF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107" y="783129"/>
            <a:ext cx="8543707" cy="3282091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 sz="1300" baseline="0">
                <a:latin typeface="+mn-lt"/>
              </a:defRPr>
            </a:lvl1pPr>
          </a:lstStyle>
          <a:p>
            <a:pPr marL="457200" marR="0" lvl="0" indent="-457200" algn="l" defTabSz="6858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sz="11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Insérer les références</a:t>
            </a:r>
          </a:p>
        </p:txBody>
      </p:sp>
    </p:spTree>
    <p:extLst>
      <p:ext uri="{BB962C8B-B14F-4D97-AF65-F5344CB8AC3E}">
        <p14:creationId xmlns:p14="http://schemas.microsoft.com/office/powerpoint/2010/main" val="904982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F1EAA96-6BC7-3447-AA4F-E528E56B2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037"/>
            <a:ext cx="9144000" cy="4505463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3278BC23-FFED-5548-AB6E-9D1BB7A647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1096" y="1465123"/>
            <a:ext cx="5264472" cy="11881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000" b="1" i="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Titre de section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17634D-A876-A246-8130-0042A7A991F3}"/>
              </a:ext>
            </a:extLst>
          </p:cNvPr>
          <p:cNvSpPr/>
          <p:nvPr userDrawn="1"/>
        </p:nvSpPr>
        <p:spPr>
          <a:xfrm>
            <a:off x="279132" y="4529951"/>
            <a:ext cx="506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EEB32152-5ECD-5F44-A16C-C5D93383136F}" type="slidenum">
              <a:rPr lang="fr-FR" altLang="fr-FR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‹N°›</a:t>
            </a:fld>
            <a:endParaRPr lang="fr-FR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431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AE59104-F698-2043-88A7-D790BA5BF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" y="17063"/>
            <a:ext cx="9137665" cy="5129251"/>
          </a:xfrm>
          <a:prstGeom prst="rect">
            <a:avLst/>
          </a:prstGeom>
        </p:spPr>
      </p:pic>
      <p:sp>
        <p:nvSpPr>
          <p:cNvPr id="17" name="Titre 1">
            <a:extLst>
              <a:ext uri="{FF2B5EF4-FFF2-40B4-BE49-F238E27FC236}">
                <a16:creationId xmlns:a16="http://schemas.microsoft.com/office/drawing/2014/main" id="{1FFD0159-C4B9-D540-A42A-791405AE69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4713" y="0"/>
            <a:ext cx="8019288" cy="830237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80000"/>
              </a:lnSpc>
              <a:spcAft>
                <a:spcPts val="300"/>
              </a:spcAft>
              <a:defRPr sz="30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Titre (sous-section)</a:t>
            </a:r>
            <a:endParaRPr lang="fr-CA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1B640D0-B927-C64A-9144-62E5BCCB571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4108" y="1204077"/>
            <a:ext cx="8543707" cy="2800995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2400" baseline="0">
                <a:solidFill>
                  <a:schemeClr val="bg2">
                    <a:lumMod val="25000"/>
                  </a:schemeClr>
                </a:solidFill>
                <a:latin typeface="+mn-lt"/>
              </a:defRPr>
            </a:lvl1pPr>
            <a:lvl2pPr marL="800100" marR="0" indent="-2857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lvl2pPr>
          </a:lstStyle>
          <a:p>
            <a:r>
              <a:rPr lang="fr-FR"/>
              <a:t>Cliquer pour ajouter du texte courant</a:t>
            </a:r>
          </a:p>
          <a:p>
            <a:pPr marL="800100" marR="0" lvl="1" indent="-2857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/>
              <a:t>Cliquer pour ajouter du texte courant</a:t>
            </a:r>
          </a:p>
          <a:p>
            <a:endParaRPr lang="fr-FR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8D866E94-550E-EF47-A0FC-385AA8FD679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4107" y="4136755"/>
            <a:ext cx="6595458" cy="33904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Font typeface="Arial" panose="020B0604020202020204" pitchFamily="34" charset="0"/>
              <a:buNone/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r>
              <a:rPr lang="fr-FR"/>
              <a:t>Insérer la référence ou le lien vers site internet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A2988F-AF87-1440-BFCC-E4613B3E5518}"/>
              </a:ext>
            </a:extLst>
          </p:cNvPr>
          <p:cNvSpPr/>
          <p:nvPr userDrawn="1"/>
        </p:nvSpPr>
        <p:spPr>
          <a:xfrm>
            <a:off x="279132" y="4529951"/>
            <a:ext cx="506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EEB32152-5ECD-5F44-A16C-C5D93383136F}" type="slidenum">
              <a:rPr lang="fr-FR" altLang="fr-FR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‹N°›</a:t>
            </a:fld>
            <a:endParaRPr lang="fr-FR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88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1002AA97-C610-0E46-B973-8E25189B6D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650006"/>
            <a:ext cx="9156700" cy="4492684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DE7F32C3-84B7-694D-BABF-FB9B7CA93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1096" y="1465123"/>
            <a:ext cx="5264472" cy="1188132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000" b="1" i="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Introduction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76E045-E164-ED46-96DC-89AFBC7303FA}"/>
              </a:ext>
            </a:extLst>
          </p:cNvPr>
          <p:cNvSpPr/>
          <p:nvPr userDrawn="1"/>
        </p:nvSpPr>
        <p:spPr>
          <a:xfrm>
            <a:off x="279132" y="4529951"/>
            <a:ext cx="506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EEB32152-5ECD-5F44-A16C-C5D93383136F}" type="slidenum">
              <a:rPr lang="fr-FR" altLang="fr-FR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‹N°›</a:t>
            </a:fld>
            <a:endParaRPr lang="fr-FR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462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F1EAA96-6BC7-3447-AA4F-E528E56B29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8037"/>
            <a:ext cx="9143999" cy="45054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0D0F0F-7706-7749-99C1-D8C080E9B571}"/>
              </a:ext>
            </a:extLst>
          </p:cNvPr>
          <p:cNvSpPr/>
          <p:nvPr userDrawn="1"/>
        </p:nvSpPr>
        <p:spPr>
          <a:xfrm>
            <a:off x="279132" y="4529951"/>
            <a:ext cx="50605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fld id="{EEB32152-5ECD-5F44-A16C-C5D93383136F}" type="slidenum">
              <a:rPr lang="fr-FR" altLang="fr-FR" sz="105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</a:rPr>
              <a:t>‹N°›</a:t>
            </a:fld>
            <a:endParaRPr lang="fr-FR" sz="105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F8E7D3-91EB-954E-A011-F09CE6340182}"/>
              </a:ext>
            </a:extLst>
          </p:cNvPr>
          <p:cNvSpPr txBox="1"/>
          <p:nvPr userDrawn="1"/>
        </p:nvSpPr>
        <p:spPr>
          <a:xfrm>
            <a:off x="3937819" y="1862906"/>
            <a:ext cx="5042003" cy="162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750" indent="-177750">
              <a:lnSpc>
                <a:spcPct val="7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fr-FR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Contexte de responsabilité populationnelle</a:t>
            </a:r>
          </a:p>
          <a:p>
            <a:pPr marL="177750" indent="-177750">
              <a:lnSpc>
                <a:spcPct val="7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fr-FR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Approche de partenariat de soins et de services</a:t>
            </a:r>
          </a:p>
          <a:p>
            <a:pPr marL="177750" indent="-177750">
              <a:lnSpc>
                <a:spcPct val="7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fr-FR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Mesure et cycle d’amélioration continue de la qualité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7DDBC95A-3599-0647-9E88-CAD2F8B2B3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5350" y="804350"/>
            <a:ext cx="5264472" cy="998611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3000" b="1" i="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fr-FR"/>
              <a:t>Principes d’amélioration continue de la qualité</a:t>
            </a:r>
          </a:p>
        </p:txBody>
      </p:sp>
    </p:spTree>
    <p:extLst>
      <p:ext uri="{BB962C8B-B14F-4D97-AF65-F5344CB8AC3E}">
        <p14:creationId xmlns:p14="http://schemas.microsoft.com/office/powerpoint/2010/main" val="1596724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48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076" r:id="rId1"/>
    <p:sldLayoutId id="2147487087" r:id="rId2"/>
    <p:sldLayoutId id="2147487037" r:id="rId3"/>
    <p:sldLayoutId id="2147487050" r:id="rId4"/>
    <p:sldLayoutId id="2147487062" r:id="rId5"/>
    <p:sldLayoutId id="2147487089" r:id="rId6"/>
    <p:sldLayoutId id="2147487091" r:id="rId7"/>
    <p:sldLayoutId id="2147487036" r:id="rId8"/>
    <p:sldLayoutId id="2147487046" r:id="rId9"/>
    <p:sldLayoutId id="2147487094" r:id="rId10"/>
    <p:sldLayoutId id="2147487092" r:id="rId11"/>
    <p:sldLayoutId id="2147487048" r:id="rId12"/>
    <p:sldLayoutId id="2147487093" r:id="rId13"/>
    <p:sldLayoutId id="2147487049" r:id="rId14"/>
    <p:sldLayoutId id="2147487061" r:id="rId15"/>
    <p:sldLayoutId id="2147487051" r:id="rId16"/>
    <p:sldLayoutId id="2147487095" r:id="rId17"/>
    <p:sldLayoutId id="2147487044" r:id="rId18"/>
    <p:sldLayoutId id="2147487090" r:id="rId19"/>
    <p:sldLayoutId id="2147487088" r:id="rId20"/>
    <p:sldLayoutId id="2147487054" r:id="rId21"/>
    <p:sldLayoutId id="2147487055" r:id="rId22"/>
    <p:sldLayoutId id="2147487096" r:id="rId23"/>
    <p:sldLayoutId id="2147487097" r:id="rId24"/>
    <p:sldLayoutId id="2147487098" r:id="rId25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31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3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svg"/><Relationship Id="rId3" Type="http://schemas.openxmlformats.org/officeDocument/2006/relationships/tags" Target="../tags/tag37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31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30.svg"/><Relationship Id="rId5" Type="http://schemas.openxmlformats.org/officeDocument/2006/relationships/tags" Target="../tags/tag39.xml"/><Relationship Id="rId10" Type="http://schemas.openxmlformats.org/officeDocument/2006/relationships/image" Target="../media/image29.png"/><Relationship Id="rId4" Type="http://schemas.openxmlformats.org/officeDocument/2006/relationships/tags" Target="../tags/tag38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42.xml"/><Relationship Id="rId7" Type="http://schemas.openxmlformats.org/officeDocument/2006/relationships/notesSlide" Target="../notesSlides/notesSlide7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evaluation.fmoq.org/" TargetMode="Externa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openxmlformats.org/officeDocument/2006/relationships/tags" Target="../tags/tag8.xml"/><Relationship Id="rId7" Type="http://schemas.openxmlformats.org/officeDocument/2006/relationships/slideLayout" Target="../slideLayouts/slideLayout16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image" Target="../media/image27.png"/><Relationship Id="rId5" Type="http://schemas.openxmlformats.org/officeDocument/2006/relationships/tags" Target="../tags/tag10.xml"/><Relationship Id="rId10" Type="http://schemas.openxmlformats.org/officeDocument/2006/relationships/image" Target="../media/image26.png"/><Relationship Id="rId4" Type="http://schemas.openxmlformats.org/officeDocument/2006/relationships/tags" Target="../tags/tag9.xml"/><Relationship Id="rId9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18.xml"/><Relationship Id="rId7" Type="http://schemas.openxmlformats.org/officeDocument/2006/relationships/slideLayout" Target="../slideLayouts/slideLayout16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10" Type="http://schemas.openxmlformats.org/officeDocument/2006/relationships/image" Target="../media/image26.png"/><Relationship Id="rId4" Type="http://schemas.openxmlformats.org/officeDocument/2006/relationships/tags" Target="../tags/tag19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25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slideLayout" Target="../slideLayouts/slideLayout16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9957A0D-87C6-B143-8BE0-BEFC8E4C6E4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23527" y="1367894"/>
            <a:ext cx="5575827" cy="1692395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dirty="0"/>
              <a:t>Atelier d’analyse du problème prioritaire et d’idées de changements</a:t>
            </a:r>
            <a:br>
              <a:rPr lang="fr-FR" dirty="0"/>
            </a:br>
            <a:r>
              <a:rPr lang="fr-FR" sz="1800" dirty="0"/>
              <a:t>Atelier 2</a:t>
            </a:r>
            <a:endParaRPr lang="fr-FR" sz="1800" b="0" dirty="0"/>
          </a:p>
        </p:txBody>
      </p:sp>
    </p:spTree>
    <p:extLst>
      <p:ext uri="{BB962C8B-B14F-4D97-AF65-F5344CB8AC3E}">
        <p14:creationId xmlns:p14="http://schemas.microsoft.com/office/powerpoint/2010/main" val="32489394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BA4B8A1E-1A13-4256-87FD-6BC4B7DC2A0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24712" y="0"/>
            <a:ext cx="8019288" cy="1137920"/>
          </a:xfrm>
        </p:spPr>
        <p:txBody>
          <a:bodyPr lIns="91440" tIns="45720" rIns="91440" bIns="45720" anchor="ctr"/>
          <a:lstStyle/>
          <a:p>
            <a:r>
              <a:rPr lang="fr-CA" dirty="0"/>
              <a:t>Activité 5 : </a:t>
            </a:r>
            <a:br>
              <a:rPr lang="fr-CA" dirty="0"/>
            </a:br>
            <a:r>
              <a:rPr lang="fr-CA" dirty="0"/>
              <a:t>Identification d’une cause importante</a:t>
            </a:r>
            <a:endParaRPr lang="fr-CA" dirty="0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8518D6F-A376-478C-86C7-FF240C65BA5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51547" y="4536382"/>
            <a:ext cx="6595458" cy="33904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A3F2A6C-A89F-9B2E-DF37-2197C51373A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l="47478" t="24230" r="41619" b="56159"/>
          <a:stretch/>
        </p:blipFill>
        <p:spPr>
          <a:xfrm>
            <a:off x="0" y="7952"/>
            <a:ext cx="1124713" cy="11379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BD2C2A-3494-131C-A820-1AE0EF0EDE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9"/>
          <a:srcRect l="31256" t="23434" r="53474" b="48487"/>
          <a:stretch/>
        </p:blipFill>
        <p:spPr>
          <a:xfrm>
            <a:off x="0" y="19050"/>
            <a:ext cx="1123670" cy="1123200"/>
          </a:xfrm>
          <a:prstGeom prst="rect">
            <a:avLst/>
          </a:prstGeom>
        </p:spPr>
      </p:pic>
      <p:sp>
        <p:nvSpPr>
          <p:cNvPr id="18" name="Espace réservé du contenu 17">
            <a:extLst>
              <a:ext uri="{FF2B5EF4-FFF2-40B4-BE49-F238E27FC236}">
                <a16:creationId xmlns:a16="http://schemas.microsoft.com/office/drawing/2014/main" id="{FC5F6A70-5713-333F-051C-761300012D9C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314108" y="1221935"/>
            <a:ext cx="8543707" cy="3856121"/>
          </a:xfrm>
        </p:spPr>
        <p:txBody>
          <a:bodyPr lIns="91440" tIns="45720" rIns="91440" bIns="45720" anchor="t">
            <a:normAutofit fontScale="85000" lnSpcReduction="10000"/>
          </a:bodyPr>
          <a:lstStyle/>
          <a:p>
            <a:pPr marL="742950" indent="-7429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AutoNum type="arabicPeriod"/>
            </a:pPr>
            <a:r>
              <a:rPr lang="fr-CA" sz="4000" dirty="0">
                <a:solidFill>
                  <a:srgbClr val="000000"/>
                </a:solidFill>
                <a:cs typeface="Calibri"/>
              </a:rPr>
              <a:t>Discutez des principales causes identifiées. </a:t>
            </a: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AutoNum type="arabicPeriod"/>
            </a:pPr>
            <a:r>
              <a:rPr lang="fr-CA" sz="4000" dirty="0">
                <a:solidFill>
                  <a:srgbClr val="000000"/>
                </a:solidFill>
                <a:cs typeface="Calibri"/>
              </a:rPr>
              <a:t>Votez sur </a:t>
            </a:r>
            <a:r>
              <a:rPr lang="fr-CA" sz="4000" dirty="0">
                <a:solidFill>
                  <a:schemeClr val="tx1"/>
                </a:solidFill>
                <a:cs typeface="Calibri"/>
              </a:rPr>
              <a:t>la cause la </a:t>
            </a:r>
            <a:r>
              <a:rPr lang="fr-CA" sz="4000" b="1" dirty="0">
                <a:solidFill>
                  <a:schemeClr val="tx1"/>
                </a:solidFill>
                <a:cs typeface="Calibri"/>
              </a:rPr>
              <a:t>plus importante </a:t>
            </a:r>
            <a:r>
              <a:rPr lang="fr-CA" sz="4000" dirty="0">
                <a:solidFill>
                  <a:srgbClr val="000000"/>
                </a:solidFill>
                <a:cs typeface="Calibri"/>
              </a:rPr>
              <a:t>du problème, selon vous. </a:t>
            </a:r>
          </a:p>
          <a:p>
            <a:pPr marL="742950" indent="-74295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AutoNum type="arabicPeriod"/>
            </a:pPr>
            <a:r>
              <a:rPr lang="fr-CA" sz="4000" dirty="0">
                <a:solidFill>
                  <a:srgbClr val="000000"/>
                </a:solidFill>
                <a:cs typeface="Calibri"/>
              </a:rPr>
              <a:t>Votez </a:t>
            </a:r>
            <a:r>
              <a:rPr lang="fr-CA" sz="4000" dirty="0">
                <a:solidFill>
                  <a:schemeClr val="tx1"/>
                </a:solidFill>
                <a:cs typeface="Calibri"/>
              </a:rPr>
              <a:t>sur la cause qu’il paraît la </a:t>
            </a:r>
            <a:r>
              <a:rPr lang="fr-CA" sz="4000" b="1" dirty="0">
                <a:solidFill>
                  <a:schemeClr val="tx1"/>
                </a:solidFill>
                <a:cs typeface="Calibri"/>
              </a:rPr>
              <a:t>plus facile (faisable) de régler</a:t>
            </a:r>
            <a:r>
              <a:rPr lang="fr-CA" sz="4000" dirty="0">
                <a:solidFill>
                  <a:srgbClr val="000000"/>
                </a:solidFill>
                <a:cs typeface="Calibri"/>
              </a:rPr>
              <a:t>, selon vous.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fr-CA" sz="2000" dirty="0">
              <a:solidFill>
                <a:srgbClr val="000000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fr-CA" sz="2000" dirty="0">
                <a:solidFill>
                  <a:srgbClr val="000000"/>
                </a:solidFill>
                <a:cs typeface="Calibri"/>
              </a:rPr>
              <a:t>20 minutes</a:t>
            </a:r>
            <a:endParaRPr lang="fr-CA" dirty="0">
              <a:solidFill>
                <a:srgbClr val="000000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463642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8E65E9-BED0-C54A-B498-2B1EE02CF09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204154" y="1574728"/>
            <a:ext cx="5264472" cy="1188132"/>
          </a:xfrm>
        </p:spPr>
        <p:txBody>
          <a:bodyPr lIns="91440" tIns="45720" rIns="91440" bIns="45720" anchor="ctr" anchorCtr="0">
            <a:noAutofit/>
          </a:bodyPr>
          <a:lstStyle/>
          <a:p>
            <a:r>
              <a:rPr lang="fr-CA" sz="3200" dirty="0">
                <a:latin typeface="Calibri"/>
                <a:cs typeface="Calibri"/>
              </a:rPr>
              <a:t>Activité 6 : Identification des idées de changement</a:t>
            </a:r>
            <a:br>
              <a:rPr lang="fr-CA" sz="3200" dirty="0">
                <a:latin typeface="Calibri"/>
                <a:cs typeface="Calibri"/>
              </a:rPr>
            </a:br>
            <a:endParaRPr lang="fr-FR"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55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BA4B8A1E-1A13-4256-87FD-6BC4B7DC2A0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24712" y="0"/>
            <a:ext cx="8019288" cy="1137920"/>
          </a:xfrm>
        </p:spPr>
        <p:txBody>
          <a:bodyPr lIns="91440" tIns="45720" rIns="91440" bIns="45720" anchor="ctr"/>
          <a:lstStyle/>
          <a:p>
            <a:r>
              <a:rPr lang="fr-CA" dirty="0"/>
              <a:t>Activité 6 : </a:t>
            </a:r>
            <a:br>
              <a:rPr lang="fr-CA" dirty="0"/>
            </a:br>
            <a:r>
              <a:rPr lang="fr-CA" dirty="0"/>
              <a:t>Identification des idées de changement</a:t>
            </a:r>
            <a:endParaRPr lang="fr-CA" dirty="0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8518D6F-A376-478C-86C7-FF240C65BA5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51547" y="4536382"/>
            <a:ext cx="6595458" cy="33904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A3F2A6C-A89F-9B2E-DF37-2197C51373A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l="47478" t="24230" r="41619" b="56159"/>
          <a:stretch/>
        </p:blipFill>
        <p:spPr>
          <a:xfrm>
            <a:off x="0" y="7952"/>
            <a:ext cx="1124713" cy="11379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BD2C2A-3494-131C-A820-1AE0EF0EDE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9"/>
          <a:srcRect l="31256" t="23434" r="53474" b="48487"/>
          <a:stretch/>
        </p:blipFill>
        <p:spPr>
          <a:xfrm>
            <a:off x="0" y="19050"/>
            <a:ext cx="1123670" cy="1123200"/>
          </a:xfrm>
          <a:prstGeom prst="rect">
            <a:avLst/>
          </a:prstGeom>
        </p:spPr>
      </p:pic>
      <p:sp>
        <p:nvSpPr>
          <p:cNvPr id="18" name="Espace réservé du contenu 17">
            <a:extLst>
              <a:ext uri="{FF2B5EF4-FFF2-40B4-BE49-F238E27FC236}">
                <a16:creationId xmlns:a16="http://schemas.microsoft.com/office/drawing/2014/main" id="{FC5F6A70-5713-333F-051C-761300012D9C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314108" y="1221935"/>
            <a:ext cx="8543707" cy="3856121"/>
          </a:xfrm>
        </p:spPr>
        <p:txBody>
          <a:bodyPr lIns="91440" tIns="45720" rIns="91440" bIns="45720" anchor="t">
            <a:normAutofit fontScale="47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fr-CA" sz="3500" dirty="0">
                <a:solidFill>
                  <a:srgbClr val="000000"/>
                </a:solidFill>
                <a:cs typeface="Calibri"/>
              </a:rPr>
              <a:t>Choisissez en équipe une feuille en fonction de votre réponse à la question suivante: </a:t>
            </a:r>
            <a:endParaRPr lang="fr-CA" sz="3800" dirty="0">
              <a:solidFill>
                <a:srgbClr val="000000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fr-CA" sz="5100" b="1" dirty="0">
                <a:solidFill>
                  <a:srgbClr val="000000"/>
                </a:solidFill>
                <a:cs typeface="Calibri"/>
              </a:rPr>
              <a:t>Existe-t-il une solution à la cause du problème qui est déjà implantée dans le réseau de santé québécois?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fr-CA" sz="3000" dirty="0">
              <a:solidFill>
                <a:srgbClr val="000000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fr-CA" sz="2100" b="1" u="sng" dirty="0">
              <a:solidFill>
                <a:srgbClr val="000000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fr-CA" sz="2100" b="1" u="sng" dirty="0">
              <a:solidFill>
                <a:srgbClr val="000000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fr-CA" sz="2100" b="1" u="sng" dirty="0">
              <a:solidFill>
                <a:srgbClr val="000000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fr-CA" sz="2800" dirty="0">
              <a:solidFill>
                <a:srgbClr val="000000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fr-CA" sz="2800" dirty="0">
              <a:solidFill>
                <a:srgbClr val="000000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fr-CA" sz="4000" dirty="0">
                <a:solidFill>
                  <a:srgbClr val="000000"/>
                </a:solidFill>
                <a:cs typeface="Calibri"/>
              </a:rPr>
              <a:t>Complétez </a:t>
            </a:r>
            <a:r>
              <a:rPr lang="fr-CA" sz="4000" b="1" u="sng" dirty="0">
                <a:solidFill>
                  <a:srgbClr val="000000"/>
                </a:solidFill>
                <a:cs typeface="Calibri"/>
              </a:rPr>
              <a:t>1</a:t>
            </a:r>
            <a:r>
              <a:rPr lang="fr-CA" sz="4000" b="1" u="sng" baseline="30000" dirty="0">
                <a:solidFill>
                  <a:srgbClr val="000000"/>
                </a:solidFill>
                <a:cs typeface="Calibri"/>
              </a:rPr>
              <a:t>e</a:t>
            </a:r>
            <a:r>
              <a:rPr lang="fr-CA" sz="4000" b="1" u="sng" dirty="0">
                <a:solidFill>
                  <a:srgbClr val="000000"/>
                </a:solidFill>
                <a:cs typeface="Calibri"/>
              </a:rPr>
              <a:t> section </a:t>
            </a:r>
            <a:r>
              <a:rPr lang="fr-CA" sz="4000" dirty="0">
                <a:solidFill>
                  <a:srgbClr val="000000"/>
                </a:solidFill>
                <a:cs typeface="Calibri"/>
              </a:rPr>
              <a:t>de la feuille choisie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fr-CA" sz="2000" dirty="0">
              <a:solidFill>
                <a:srgbClr val="000000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fr-CA" sz="2900" dirty="0">
                <a:solidFill>
                  <a:srgbClr val="000000"/>
                </a:solidFill>
                <a:cs typeface="Calibri"/>
              </a:rPr>
              <a:t>20 minutes</a:t>
            </a:r>
          </a:p>
        </p:txBody>
      </p:sp>
      <p:sp>
        <p:nvSpPr>
          <p:cNvPr id="2" name="Zone de texte 4">
            <a:extLst>
              <a:ext uri="{FF2B5EF4-FFF2-40B4-BE49-F238E27FC236}">
                <a16:creationId xmlns:a16="http://schemas.microsoft.com/office/drawing/2014/main" id="{FB7E0C1F-277E-A431-BCBE-6D7036F79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6758" y="3353552"/>
            <a:ext cx="1341438" cy="463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Feuille 3A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Zone de texte 5">
            <a:extLst>
              <a:ext uri="{FF2B5EF4-FFF2-40B4-BE49-F238E27FC236}">
                <a16:creationId xmlns:a16="http://schemas.microsoft.com/office/drawing/2014/main" id="{0B8CD4FA-04ED-4560-55B4-F734E11856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343" y="2671342"/>
            <a:ext cx="806451" cy="53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OUI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Graphique 3" descr="Document contour">
            <a:extLst>
              <a:ext uri="{FF2B5EF4-FFF2-40B4-BE49-F238E27FC236}">
                <a16:creationId xmlns:a16="http://schemas.microsoft.com/office/drawing/2014/main" id="{BBB7BAB9-F0A5-FF78-CDD7-E4569BC9D7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659837" y="2448732"/>
            <a:ext cx="1035281" cy="1035281"/>
          </a:xfrm>
          <a:prstGeom prst="rect">
            <a:avLst/>
          </a:prstGeom>
        </p:spPr>
      </p:pic>
      <p:pic>
        <p:nvPicPr>
          <p:cNvPr id="7" name="Graphique 1" descr="Back avec un remplissage uni">
            <a:extLst>
              <a:ext uri="{FF2B5EF4-FFF2-40B4-BE49-F238E27FC236}">
                <a16:creationId xmlns:a16="http://schemas.microsoft.com/office/drawing/2014/main" id="{70D71C67-D2E1-81C7-FF5C-4ADD473E6D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912746" flipV="1">
            <a:off x="2067254" y="2654925"/>
            <a:ext cx="813207" cy="622894"/>
          </a:xfrm>
          <a:prstGeom prst="rect">
            <a:avLst/>
          </a:prstGeom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174E591C-8191-8C79-D4DC-C8DA5CE82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300" y="168331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7A7A46-9D64-E1C5-A469-15D4AEFB72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300" y="214051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11" name="Zone de texte 4">
            <a:extLst>
              <a:ext uri="{FF2B5EF4-FFF2-40B4-BE49-F238E27FC236}">
                <a16:creationId xmlns:a16="http://schemas.microsoft.com/office/drawing/2014/main" id="{EB6F2D89-86DE-0F76-725C-6CCCC5D52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906" y="3318771"/>
            <a:ext cx="1387812" cy="4571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200" b="1" i="0" u="none" strike="noStrike" cap="none" normalizeH="0" baseline="0">
                <a:ln>
                  <a:noFill/>
                </a:ln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Feuille 3B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Zone de texte 5">
            <a:extLst>
              <a:ext uri="{FF2B5EF4-FFF2-40B4-BE49-F238E27FC236}">
                <a16:creationId xmlns:a16="http://schemas.microsoft.com/office/drawing/2014/main" id="{E8515A16-2DC4-4CB2-2B6C-BB8E9E6F1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6717" y="2630479"/>
            <a:ext cx="835999" cy="39445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600" dirty="0">
                <a:latin typeface="Calibri" panose="020F0502020204030204" pitchFamily="34" charset="0"/>
                <a:cs typeface="Times New Roman" panose="02020603050405020304" pitchFamily="18" charset="0"/>
              </a:rPr>
              <a:t>NON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3" name="Graphique 3" descr="Document contour">
            <a:extLst>
              <a:ext uri="{FF2B5EF4-FFF2-40B4-BE49-F238E27FC236}">
                <a16:creationId xmlns:a16="http://schemas.microsoft.com/office/drawing/2014/main" id="{7F2E2260-C859-6459-5725-653BCD6F5F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122171" y="2425225"/>
            <a:ext cx="1035282" cy="1035282"/>
          </a:xfrm>
          <a:prstGeom prst="rect">
            <a:avLst/>
          </a:prstGeom>
        </p:spPr>
      </p:pic>
      <p:pic>
        <p:nvPicPr>
          <p:cNvPr id="14" name="Graphique 1" descr="Back avec un remplissage uni">
            <a:extLst>
              <a:ext uri="{FF2B5EF4-FFF2-40B4-BE49-F238E27FC236}">
                <a16:creationId xmlns:a16="http://schemas.microsoft.com/office/drawing/2014/main" id="{D5EAA294-7971-935C-2B08-19BF67BE9C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20912746" flipV="1">
            <a:off x="5624105" y="2669580"/>
            <a:ext cx="738388" cy="565585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BA7006D8-8C3E-0E92-4D22-3EA3CD693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608" y="1638264"/>
            <a:ext cx="7383884" cy="33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36C8F9B1-19A2-C451-F3DB-7D7177158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608" y="2095464"/>
            <a:ext cx="7383884" cy="33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095012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BA4B8A1E-1A13-4256-87FD-6BC4B7DC2A0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24712" y="0"/>
            <a:ext cx="8019288" cy="1137920"/>
          </a:xfrm>
        </p:spPr>
        <p:txBody>
          <a:bodyPr lIns="91440" tIns="45720" rIns="91440" bIns="45720" anchor="ctr"/>
          <a:lstStyle/>
          <a:p>
            <a:r>
              <a:rPr lang="fr-CA" dirty="0"/>
              <a:t>Activité 6 : </a:t>
            </a:r>
            <a:br>
              <a:rPr lang="fr-CA" dirty="0"/>
            </a:br>
            <a:r>
              <a:rPr lang="fr-CA" dirty="0"/>
              <a:t>Identification des idées de changement (suite)</a:t>
            </a:r>
            <a:endParaRPr lang="fr-CA" dirty="0"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8518D6F-A376-478C-86C7-FF240C65BA5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51547" y="4536382"/>
            <a:ext cx="6595458" cy="33904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A3F2A6C-A89F-9B2E-DF37-2197C51373A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l="47478" t="24230" r="41619" b="56159"/>
          <a:stretch/>
        </p:blipFill>
        <p:spPr>
          <a:xfrm>
            <a:off x="0" y="7952"/>
            <a:ext cx="1124713" cy="11379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BD2C2A-3494-131C-A820-1AE0EF0EDE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9"/>
          <a:srcRect l="31256" t="23434" r="53474" b="48487"/>
          <a:stretch/>
        </p:blipFill>
        <p:spPr>
          <a:xfrm>
            <a:off x="0" y="19050"/>
            <a:ext cx="1123670" cy="1123200"/>
          </a:xfrm>
          <a:prstGeom prst="rect">
            <a:avLst/>
          </a:prstGeom>
        </p:spPr>
      </p:pic>
      <p:sp>
        <p:nvSpPr>
          <p:cNvPr id="18" name="Espace réservé du contenu 17">
            <a:extLst>
              <a:ext uri="{FF2B5EF4-FFF2-40B4-BE49-F238E27FC236}">
                <a16:creationId xmlns:a16="http://schemas.microsoft.com/office/drawing/2014/main" id="{FC5F6A70-5713-333F-051C-761300012D9C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314108" y="1221935"/>
            <a:ext cx="8543707" cy="3856121"/>
          </a:xfrm>
        </p:spPr>
        <p:txBody>
          <a:bodyPr lIns="91440" tIns="45720" rIns="91440" bIns="45720" anchor="t"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fr-CA" sz="2800" dirty="0">
              <a:solidFill>
                <a:srgbClr val="000000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fr-CA" sz="2800" dirty="0">
                <a:solidFill>
                  <a:srgbClr val="000000"/>
                </a:solidFill>
                <a:cs typeface="Calibri"/>
              </a:rPr>
              <a:t>Échangez votre feuille avec celle d’une autre équipe.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fr-CA" sz="2800" dirty="0">
              <a:solidFill>
                <a:srgbClr val="000000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fr-CA" sz="2800" dirty="0">
                <a:solidFill>
                  <a:srgbClr val="000000"/>
                </a:solidFill>
                <a:cs typeface="Calibri"/>
              </a:rPr>
              <a:t> Complétez à la </a:t>
            </a:r>
            <a:r>
              <a:rPr lang="fr-CA" sz="2800" b="1" u="sng" dirty="0">
                <a:solidFill>
                  <a:srgbClr val="000000"/>
                </a:solidFill>
                <a:cs typeface="Calibri"/>
              </a:rPr>
              <a:t>2</a:t>
            </a:r>
            <a:r>
              <a:rPr lang="fr-CA" sz="2800" b="1" u="sng" baseline="30000" dirty="0">
                <a:solidFill>
                  <a:srgbClr val="000000"/>
                </a:solidFill>
                <a:cs typeface="Calibri"/>
              </a:rPr>
              <a:t>e</a:t>
            </a:r>
            <a:r>
              <a:rPr lang="fr-CA" sz="2800" b="1" u="sng" dirty="0">
                <a:solidFill>
                  <a:srgbClr val="000000"/>
                </a:solidFill>
                <a:cs typeface="Calibri"/>
              </a:rPr>
              <a:t> </a:t>
            </a:r>
            <a:r>
              <a:rPr lang="fr-CA" sz="2800" b="1" u="sng">
                <a:solidFill>
                  <a:srgbClr val="000000"/>
                </a:solidFill>
                <a:cs typeface="Calibri"/>
              </a:rPr>
              <a:t>section </a:t>
            </a:r>
            <a:r>
              <a:rPr lang="fr-CA" sz="2800">
                <a:solidFill>
                  <a:srgbClr val="000000"/>
                </a:solidFill>
                <a:cs typeface="Calibri"/>
              </a:rPr>
              <a:t>de la feuille, </a:t>
            </a:r>
            <a:r>
              <a:rPr lang="fr-CA" sz="2800" dirty="0">
                <a:solidFill>
                  <a:srgbClr val="000000"/>
                </a:solidFill>
                <a:cs typeface="Calibri"/>
              </a:rPr>
              <a:t>à partir de ce qui a été écrit dans la 1</a:t>
            </a:r>
            <a:r>
              <a:rPr lang="fr-CA" sz="2800" baseline="30000" dirty="0">
                <a:solidFill>
                  <a:srgbClr val="000000"/>
                </a:solidFill>
                <a:cs typeface="Calibri"/>
              </a:rPr>
              <a:t>e</a:t>
            </a:r>
            <a:r>
              <a:rPr lang="fr-CA" sz="2800" dirty="0">
                <a:solidFill>
                  <a:srgbClr val="000000"/>
                </a:solidFill>
                <a:cs typeface="Calibri"/>
              </a:rPr>
              <a:t> section par l’autre équipe.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fr-CA" sz="2000" dirty="0">
              <a:solidFill>
                <a:srgbClr val="000000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endParaRPr lang="fr-CA" sz="2000" dirty="0">
              <a:solidFill>
                <a:srgbClr val="000000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fr-CA" sz="1600" dirty="0">
                <a:solidFill>
                  <a:srgbClr val="000000"/>
                </a:solidFill>
                <a:cs typeface="Calibri"/>
              </a:rPr>
              <a:t>15 minutes</a:t>
            </a:r>
          </a:p>
        </p:txBody>
      </p:sp>
    </p:spTree>
    <p:extLst>
      <p:ext uri="{BB962C8B-B14F-4D97-AF65-F5344CB8AC3E}">
        <p14:creationId xmlns:p14="http://schemas.microsoft.com/office/powerpoint/2010/main" val="923138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4A6BBBD9-AFE2-AA54-389D-A9EE4C544A4E}"/>
              </a:ext>
            </a:extLst>
          </p:cNvPr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3204154" y="1574728"/>
            <a:ext cx="5264472" cy="1188132"/>
          </a:xfrm>
          <a:prstGeom prst="rect">
            <a:avLst/>
          </a:prstGeom>
        </p:spPr>
        <p:txBody>
          <a:bodyPr lIns="91440" tIns="45720" rIns="91440" bIns="4572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i="0" kern="1200" cap="all" baseline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fr-CA" sz="3200">
                <a:latin typeface="Calibri"/>
                <a:cs typeface="Calibri"/>
              </a:rPr>
              <a:t>Prochaines étapes</a:t>
            </a:r>
            <a:br>
              <a:rPr lang="fr-CA" sz="3200">
                <a:latin typeface="Calibri"/>
                <a:cs typeface="Calibri"/>
              </a:rPr>
            </a:br>
            <a:endParaRPr lang="fr-FR" sz="3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44841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C7B0DE-D760-726F-94E3-62533C486CAC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24713" y="6421"/>
            <a:ext cx="8019288" cy="1119198"/>
          </a:xfrm>
        </p:spPr>
        <p:txBody>
          <a:bodyPr lIns="91440" tIns="45720" rIns="91440" bIns="45720" anchor="ctr"/>
          <a:lstStyle/>
          <a:p>
            <a:r>
              <a:rPr lang="fr-FR">
                <a:cs typeface="Calibri Light"/>
              </a:rPr>
              <a:t>Les prochaines étapes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7D5C9EF-93CF-C36C-B49C-DEA29610C8D1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14108" y="1204077"/>
            <a:ext cx="8543707" cy="3716960"/>
          </a:xfrm>
        </p:spPr>
        <p:txBody>
          <a:bodyPr lIns="91440" tIns="45720" rIns="91440" bIns="4572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3200" dirty="0">
                <a:solidFill>
                  <a:schemeClr val="tx1"/>
                </a:solidFill>
                <a:cs typeface="Calibri"/>
              </a:rPr>
              <a:t>1. Exploration des trois idées de changement</a:t>
            </a:r>
            <a:endParaRPr lang="fr-FR" sz="3200" dirty="0">
              <a:cs typeface="Calibri" panose="020F0502020204030204"/>
            </a:endParaRPr>
          </a:p>
          <a:p>
            <a:pPr marL="514350" lvl="1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3200" dirty="0">
              <a:cs typeface="Calibri" panose="020F0502020204030204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3200" dirty="0">
                <a:solidFill>
                  <a:schemeClr val="tx1"/>
                </a:solidFill>
                <a:cs typeface="Calibri"/>
              </a:rPr>
              <a:t>2. Choix d’une idée de changement durant la rencontre de suivi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3200" dirty="0">
              <a:solidFill>
                <a:schemeClr val="tx1"/>
              </a:solidFill>
              <a:cs typeface="Calibri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FR" sz="3200" dirty="0">
                <a:solidFill>
                  <a:schemeClr val="tx1"/>
                </a:solidFill>
                <a:cs typeface="Calibri"/>
              </a:rPr>
              <a:t>3. Formation du comité d’ACQ et réalisation d’un plan d’action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FR" sz="2000" dirty="0">
              <a:solidFill>
                <a:schemeClr val="tx1"/>
              </a:solidFill>
              <a:cs typeface="Calibri"/>
            </a:endParaRP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E5A2F8D3-D3AD-873B-6B9E-8A040E222BD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5"/>
          <a:srcRect l="31256" t="23434" r="53474" b="48487"/>
          <a:stretch/>
        </p:blipFill>
        <p:spPr>
          <a:xfrm>
            <a:off x="0" y="3392"/>
            <a:ext cx="1123670" cy="112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28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2736C4-1B2C-3B2B-39C0-207BB8C91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Accréditation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8C3562-EBD7-E5BC-A1D4-F3E0AA5C113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fr-CA" b="1" dirty="0"/>
              <a:t>Activité no. </a:t>
            </a:r>
            <a:r>
              <a:rPr lang="fr-CA" b="1" dirty="0">
                <a:highlight>
                  <a:srgbClr val="00FF00"/>
                </a:highlight>
              </a:rPr>
              <a:t>XXXXXX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88D64E1-80AE-4351-A16A-E905DC7D1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CA" sz="3200" dirty="0"/>
              <a:t>Pour obtenir une attestation de participation de la FMOQ, n’oubliez pas de signer la </a:t>
            </a:r>
            <a:r>
              <a:rPr lang="fr-CA" sz="3200" b="1" dirty="0"/>
              <a:t>liste de présences </a:t>
            </a:r>
            <a:r>
              <a:rPr lang="fr-CA" sz="3200" dirty="0"/>
              <a:t>et de remplir </a:t>
            </a:r>
            <a:r>
              <a:rPr lang="fr-CA" sz="3200" b="1" dirty="0"/>
              <a:t>l’évaluation de l’activité</a:t>
            </a:r>
            <a:r>
              <a:rPr lang="fr-CA" sz="3200" dirty="0"/>
              <a:t> (</a:t>
            </a:r>
            <a:r>
              <a:rPr lang="fr-CA" sz="3200" dirty="0">
                <a:hlinkClick r:id="rId2"/>
              </a:rPr>
              <a:t>https://evaluation.fmoq.org</a:t>
            </a:r>
            <a:r>
              <a:rPr lang="fr-CA" sz="32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2467821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8E65E9-BED0-C54A-B498-2B1EE02CF09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204154" y="1574728"/>
            <a:ext cx="5264472" cy="1188132"/>
          </a:xfrm>
        </p:spPr>
        <p:txBody>
          <a:bodyPr lIns="91440" tIns="45720" rIns="91440" bIns="45720" anchor="ctr" anchorCtr="0">
            <a:noAutofit/>
          </a:bodyPr>
          <a:lstStyle/>
          <a:p>
            <a:r>
              <a:rPr lang="fr-CA" sz="3200">
                <a:latin typeface="Calibri"/>
                <a:cs typeface="Calibri"/>
              </a:rPr>
              <a:t>Clôture de la rencontre</a:t>
            </a:r>
            <a:br>
              <a:rPr lang="fr-CA" sz="3200">
                <a:latin typeface="Calibri"/>
                <a:cs typeface="Calibri"/>
              </a:rPr>
            </a:br>
            <a:endParaRPr lang="fr-FR" sz="3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655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8E65E9-BED0-C54A-B498-2B1EE02CF09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526271" y="1567535"/>
            <a:ext cx="5264472" cy="1188132"/>
          </a:xfrm>
        </p:spPr>
        <p:txBody>
          <a:bodyPr lIns="91440" tIns="45720" rIns="91440" bIns="45720" anchor="ctr" anchorCtr="0">
            <a:noAutofit/>
          </a:bodyPr>
          <a:lstStyle/>
          <a:p>
            <a:r>
              <a:rPr lang="fr-FR" sz="3200" dirty="0">
                <a:latin typeface="Calibri"/>
                <a:cs typeface="Calibri"/>
              </a:rPr>
              <a:t>Mot de bienvenue</a:t>
            </a:r>
            <a:br>
              <a:rPr lang="fr-FR" sz="3200" dirty="0">
                <a:ea typeface="Calibri Light"/>
                <a:cs typeface="Calibri Light"/>
              </a:rPr>
            </a:br>
            <a:r>
              <a:rPr lang="fr-FR" sz="3200" dirty="0">
                <a:latin typeface="Calibri"/>
                <a:ea typeface="Calibri Light"/>
                <a:cs typeface="Calibri Light"/>
              </a:rPr>
              <a:t>Déroulement de l’atelier</a:t>
            </a:r>
            <a:endParaRPr lang="fr-FR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4658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BA4B8A1E-1A13-4256-87FD-6BC4B7DC2A0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24712" y="0"/>
            <a:ext cx="8019288" cy="1137920"/>
          </a:xfrm>
        </p:spPr>
        <p:txBody>
          <a:bodyPr/>
          <a:lstStyle/>
          <a:p>
            <a:r>
              <a:rPr lang="fr-CA" dirty="0"/>
              <a:t>Objectifs de l’atelier 2</a:t>
            </a:r>
            <a:endParaRPr lang="fr-CA" baseline="30000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8518D6F-A376-478C-86C7-FF240C65BA5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51547" y="4536382"/>
            <a:ext cx="6595458" cy="33904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A3F2A6C-A89F-9B2E-DF37-2197C51373A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l="47478" t="24230" r="41619" b="56159"/>
          <a:stretch/>
        </p:blipFill>
        <p:spPr>
          <a:xfrm>
            <a:off x="0" y="7952"/>
            <a:ext cx="1124713" cy="11379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BD2C2A-3494-131C-A820-1AE0EF0EDE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0"/>
          <a:srcRect l="31256" t="23434" r="53474" b="48487"/>
          <a:stretch/>
        </p:blipFill>
        <p:spPr>
          <a:xfrm>
            <a:off x="0" y="-3810"/>
            <a:ext cx="1123670" cy="1123200"/>
          </a:xfrm>
          <a:prstGeom prst="rect">
            <a:avLst/>
          </a:prstGeom>
        </p:spPr>
      </p:pic>
      <p:sp>
        <p:nvSpPr>
          <p:cNvPr id="4" name="Espace réservé du contenu 4">
            <a:extLst>
              <a:ext uri="{FF2B5EF4-FFF2-40B4-BE49-F238E27FC236}">
                <a16:creationId xmlns:a16="http://schemas.microsoft.com/office/drawing/2014/main" id="{CA60BBD0-5FDA-D120-2627-D0EE3C06A81F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51547" y="4536382"/>
            <a:ext cx="6595458" cy="33904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A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7293419-EA7B-C7FB-774A-3AB6043BD21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5" y="1301750"/>
            <a:ext cx="7950957" cy="367849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BF0B69D-85CA-8055-9F5D-DEBB48031AA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4057650" y="1032205"/>
            <a:ext cx="1614188" cy="3617844"/>
          </a:xfrm>
          <a:custGeom>
            <a:avLst/>
            <a:gdLst>
              <a:gd name="connsiteX0" fmla="*/ 0 w 1614188"/>
              <a:gd name="connsiteY0" fmla="*/ 0 h 3617844"/>
              <a:gd name="connsiteX1" fmla="*/ 538063 w 1614188"/>
              <a:gd name="connsiteY1" fmla="*/ 0 h 3617844"/>
              <a:gd name="connsiteX2" fmla="*/ 1043842 w 1614188"/>
              <a:gd name="connsiteY2" fmla="*/ 0 h 3617844"/>
              <a:gd name="connsiteX3" fmla="*/ 1614188 w 1614188"/>
              <a:gd name="connsiteY3" fmla="*/ 0 h 3617844"/>
              <a:gd name="connsiteX4" fmla="*/ 1614188 w 1614188"/>
              <a:gd name="connsiteY4" fmla="*/ 639152 h 3617844"/>
              <a:gd name="connsiteX5" fmla="*/ 1614188 w 1614188"/>
              <a:gd name="connsiteY5" fmla="*/ 1278305 h 3617844"/>
              <a:gd name="connsiteX6" fmla="*/ 1614188 w 1614188"/>
              <a:gd name="connsiteY6" fmla="*/ 1845100 h 3617844"/>
              <a:gd name="connsiteX7" fmla="*/ 1614188 w 1614188"/>
              <a:gd name="connsiteY7" fmla="*/ 2375718 h 3617844"/>
              <a:gd name="connsiteX8" fmla="*/ 1614188 w 1614188"/>
              <a:gd name="connsiteY8" fmla="*/ 2870156 h 3617844"/>
              <a:gd name="connsiteX9" fmla="*/ 1614188 w 1614188"/>
              <a:gd name="connsiteY9" fmla="*/ 3617844 h 3617844"/>
              <a:gd name="connsiteX10" fmla="*/ 1124551 w 1614188"/>
              <a:gd name="connsiteY10" fmla="*/ 3617844 h 3617844"/>
              <a:gd name="connsiteX11" fmla="*/ 554205 w 1614188"/>
              <a:gd name="connsiteY11" fmla="*/ 3617844 h 3617844"/>
              <a:gd name="connsiteX12" fmla="*/ 0 w 1614188"/>
              <a:gd name="connsiteY12" fmla="*/ 3617844 h 3617844"/>
              <a:gd name="connsiteX13" fmla="*/ 0 w 1614188"/>
              <a:gd name="connsiteY13" fmla="*/ 3123405 h 3617844"/>
              <a:gd name="connsiteX14" fmla="*/ 0 w 1614188"/>
              <a:gd name="connsiteY14" fmla="*/ 2556610 h 3617844"/>
              <a:gd name="connsiteX15" fmla="*/ 0 w 1614188"/>
              <a:gd name="connsiteY15" fmla="*/ 1989814 h 3617844"/>
              <a:gd name="connsiteX16" fmla="*/ 0 w 1614188"/>
              <a:gd name="connsiteY16" fmla="*/ 1459197 h 3617844"/>
              <a:gd name="connsiteX17" fmla="*/ 0 w 1614188"/>
              <a:gd name="connsiteY17" fmla="*/ 856223 h 3617844"/>
              <a:gd name="connsiteX18" fmla="*/ 0 w 1614188"/>
              <a:gd name="connsiteY18" fmla="*/ 0 h 3617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14188" h="3617844" extrusionOk="0">
                <a:moveTo>
                  <a:pt x="0" y="0"/>
                </a:moveTo>
                <a:cubicBezTo>
                  <a:pt x="228275" y="-7325"/>
                  <a:pt x="384907" y="-15139"/>
                  <a:pt x="538063" y="0"/>
                </a:cubicBezTo>
                <a:cubicBezTo>
                  <a:pt x="691219" y="15139"/>
                  <a:pt x="874208" y="-24999"/>
                  <a:pt x="1043842" y="0"/>
                </a:cubicBezTo>
                <a:cubicBezTo>
                  <a:pt x="1213476" y="24999"/>
                  <a:pt x="1356649" y="-20908"/>
                  <a:pt x="1614188" y="0"/>
                </a:cubicBezTo>
                <a:cubicBezTo>
                  <a:pt x="1634160" y="165061"/>
                  <a:pt x="1596748" y="438317"/>
                  <a:pt x="1614188" y="639152"/>
                </a:cubicBezTo>
                <a:cubicBezTo>
                  <a:pt x="1631628" y="839987"/>
                  <a:pt x="1611530" y="1078665"/>
                  <a:pt x="1614188" y="1278305"/>
                </a:cubicBezTo>
                <a:cubicBezTo>
                  <a:pt x="1616846" y="1477945"/>
                  <a:pt x="1637775" y="1645115"/>
                  <a:pt x="1614188" y="1845100"/>
                </a:cubicBezTo>
                <a:cubicBezTo>
                  <a:pt x="1590601" y="2045085"/>
                  <a:pt x="1591292" y="2131222"/>
                  <a:pt x="1614188" y="2375718"/>
                </a:cubicBezTo>
                <a:cubicBezTo>
                  <a:pt x="1637084" y="2620214"/>
                  <a:pt x="1595286" y="2753682"/>
                  <a:pt x="1614188" y="2870156"/>
                </a:cubicBezTo>
                <a:cubicBezTo>
                  <a:pt x="1633090" y="2986630"/>
                  <a:pt x="1620789" y="3274951"/>
                  <a:pt x="1614188" y="3617844"/>
                </a:cubicBezTo>
                <a:cubicBezTo>
                  <a:pt x="1467422" y="3629662"/>
                  <a:pt x="1347205" y="3601388"/>
                  <a:pt x="1124551" y="3617844"/>
                </a:cubicBezTo>
                <a:cubicBezTo>
                  <a:pt x="901897" y="3634300"/>
                  <a:pt x="710539" y="3630029"/>
                  <a:pt x="554205" y="3617844"/>
                </a:cubicBezTo>
                <a:cubicBezTo>
                  <a:pt x="397871" y="3605659"/>
                  <a:pt x="143198" y="3597328"/>
                  <a:pt x="0" y="3617844"/>
                </a:cubicBezTo>
                <a:cubicBezTo>
                  <a:pt x="-11345" y="3496266"/>
                  <a:pt x="19048" y="3272602"/>
                  <a:pt x="0" y="3123405"/>
                </a:cubicBezTo>
                <a:cubicBezTo>
                  <a:pt x="-19048" y="2974208"/>
                  <a:pt x="-2140" y="2678434"/>
                  <a:pt x="0" y="2556610"/>
                </a:cubicBezTo>
                <a:cubicBezTo>
                  <a:pt x="2140" y="2434786"/>
                  <a:pt x="-17469" y="2109409"/>
                  <a:pt x="0" y="1989814"/>
                </a:cubicBezTo>
                <a:cubicBezTo>
                  <a:pt x="17469" y="1870219"/>
                  <a:pt x="-1001" y="1653746"/>
                  <a:pt x="0" y="1459197"/>
                </a:cubicBezTo>
                <a:cubicBezTo>
                  <a:pt x="1001" y="1264648"/>
                  <a:pt x="7811" y="1129904"/>
                  <a:pt x="0" y="856223"/>
                </a:cubicBezTo>
                <a:cubicBezTo>
                  <a:pt x="-7811" y="582542"/>
                  <a:pt x="15171" y="301640"/>
                  <a:pt x="0" y="0"/>
                </a:cubicBezTo>
                <a:close/>
              </a:path>
            </a:pathLst>
          </a:custGeom>
          <a:noFill/>
          <a:ln w="38100">
            <a:solidFill>
              <a:srgbClr val="EEE10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3900680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B7030E-F48A-6B49-B0E4-6BC1B1DDE513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24713" y="0"/>
            <a:ext cx="8019288" cy="1138428"/>
          </a:xfrm>
        </p:spPr>
        <p:txBody>
          <a:bodyPr/>
          <a:lstStyle/>
          <a:p>
            <a:r>
              <a:rPr lang="fr-FR"/>
              <a:t>Déroulement de l’atelier</a:t>
            </a:r>
          </a:p>
        </p:txBody>
      </p:sp>
      <p:graphicFrame>
        <p:nvGraphicFramePr>
          <p:cNvPr id="3" name="Tableau 4">
            <a:extLst>
              <a:ext uri="{FF2B5EF4-FFF2-40B4-BE49-F238E27FC236}">
                <a16:creationId xmlns:a16="http://schemas.microsoft.com/office/drawing/2014/main" id="{D8D87ABA-CB26-D58E-9A1B-2E1503DB60D1}"/>
              </a:ext>
            </a:extLst>
          </p:cNvPr>
          <p:cNvGraphicFramePr>
            <a:graphicFrameLocks noGrp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91998914"/>
              </p:ext>
            </p:extLst>
          </p:nvPr>
        </p:nvGraphicFramePr>
        <p:xfrm>
          <a:off x="556655" y="1405532"/>
          <a:ext cx="8201960" cy="233243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05616">
                  <a:extLst>
                    <a:ext uri="{9D8B030D-6E8A-4147-A177-3AD203B41FA5}">
                      <a16:colId xmlns:a16="http://schemas.microsoft.com/office/drawing/2014/main" val="4294296426"/>
                    </a:ext>
                  </a:extLst>
                </a:gridCol>
                <a:gridCol w="6896344">
                  <a:extLst>
                    <a:ext uri="{9D8B030D-6E8A-4147-A177-3AD203B41FA5}">
                      <a16:colId xmlns:a16="http://schemas.microsoft.com/office/drawing/2014/main" val="3484583989"/>
                    </a:ext>
                  </a:extLst>
                </a:gridCol>
              </a:tblGrid>
              <a:tr h="308421">
                <a:tc>
                  <a:txBody>
                    <a:bodyPr/>
                    <a:lstStyle/>
                    <a:p>
                      <a:r>
                        <a:rPr lang="fr-CA" sz="1000" dirty="0">
                          <a:solidFill>
                            <a:schemeClr val="bg1"/>
                          </a:solidFill>
                        </a:rPr>
                        <a:t>Horaire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A" sz="1000" dirty="0">
                          <a:solidFill>
                            <a:schemeClr val="bg1"/>
                          </a:solidFill>
                        </a:rPr>
                        <a:t>Activité</a:t>
                      </a:r>
                    </a:p>
                  </a:txBody>
                  <a:tcPr>
                    <a:solidFill>
                      <a:schemeClr val="bg2">
                        <a:lumMod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8531427"/>
                  </a:ext>
                </a:extLst>
              </a:tr>
              <a:tr h="289145">
                <a:tc>
                  <a:txBody>
                    <a:bodyPr/>
                    <a:lstStyle/>
                    <a:p>
                      <a:r>
                        <a:rPr lang="fr-CA" sz="900" dirty="0">
                          <a:highlight>
                            <a:srgbClr val="00FF00"/>
                          </a:highlight>
                        </a:rPr>
                        <a:t>0h00-00h00</a:t>
                      </a:r>
                      <a:r>
                        <a:rPr lang="fr-CA" sz="900" dirty="0"/>
                        <a:t> (5 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900" dirty="0"/>
                        <a:t>Mot de bienvenue, présentation des objectifs l’atelier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389775"/>
                  </a:ext>
                </a:extLst>
              </a:tr>
              <a:tr h="289145">
                <a:tc>
                  <a:txBody>
                    <a:bodyPr/>
                    <a:lstStyle/>
                    <a:p>
                      <a:r>
                        <a:rPr lang="fr-CA" sz="900" dirty="0">
                          <a:highlight>
                            <a:srgbClr val="00FF00"/>
                          </a:highlight>
                        </a:rPr>
                        <a:t>0h00-00h00</a:t>
                      </a:r>
                      <a:r>
                        <a:rPr lang="fr-CA" sz="900" dirty="0"/>
                        <a:t> (5 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900" dirty="0"/>
                        <a:t>Retour sur le problème prioritaire identifié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1692295"/>
                  </a:ext>
                </a:extLst>
              </a:tr>
              <a:tr h="289145">
                <a:tc>
                  <a:txBody>
                    <a:bodyPr/>
                    <a:lstStyle/>
                    <a:p>
                      <a:r>
                        <a:rPr lang="fr-CA" sz="900" dirty="0">
                          <a:highlight>
                            <a:srgbClr val="00FF00"/>
                          </a:highlight>
                        </a:rPr>
                        <a:t>0h00-00h00</a:t>
                      </a:r>
                      <a:r>
                        <a:rPr lang="fr-CA" sz="900" dirty="0"/>
                        <a:t> (35 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900" dirty="0"/>
                        <a:t>Activité 4 : Tempête d’idée sur les causes du problème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039505"/>
                  </a:ext>
                </a:extLst>
              </a:tr>
              <a:tr h="289145">
                <a:tc>
                  <a:txBody>
                    <a:bodyPr/>
                    <a:lstStyle/>
                    <a:p>
                      <a:r>
                        <a:rPr lang="fr-CA" sz="900" dirty="0">
                          <a:highlight>
                            <a:srgbClr val="00FF00"/>
                          </a:highlight>
                        </a:rPr>
                        <a:t>0h00-00h00</a:t>
                      </a:r>
                      <a:r>
                        <a:rPr lang="fr-CA" sz="900" dirty="0"/>
                        <a:t> (10 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CA" sz="900" dirty="0"/>
                        <a:t>Pause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1428322"/>
                  </a:ext>
                </a:extLst>
              </a:tr>
              <a:tr h="289145">
                <a:tc>
                  <a:txBody>
                    <a:bodyPr/>
                    <a:lstStyle/>
                    <a:p>
                      <a:r>
                        <a:rPr lang="fr-CA" sz="900" dirty="0">
                          <a:highlight>
                            <a:srgbClr val="00FF00"/>
                          </a:highlight>
                        </a:rPr>
                        <a:t>0h00-00h00</a:t>
                      </a:r>
                      <a:r>
                        <a:rPr lang="fr-CA" sz="900" dirty="0"/>
                        <a:t> (20 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fr-CA" sz="900" dirty="0"/>
                        <a:t>Activité 5: Identification d’une cause importante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410752"/>
                  </a:ext>
                </a:extLst>
              </a:tr>
              <a:tr h="289145">
                <a:tc>
                  <a:txBody>
                    <a:bodyPr/>
                    <a:lstStyle/>
                    <a:p>
                      <a:r>
                        <a:rPr lang="fr-CA" sz="900" dirty="0">
                          <a:highlight>
                            <a:srgbClr val="00FF00"/>
                          </a:highlight>
                        </a:rPr>
                        <a:t>0h00-00h00</a:t>
                      </a:r>
                      <a:r>
                        <a:rPr lang="fr-CA" sz="900" dirty="0"/>
                        <a:t> (35 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900" dirty="0"/>
                        <a:t>Activité 6 : Identification des idées de changement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0197565"/>
                  </a:ext>
                </a:extLst>
              </a:tr>
              <a:tr h="289145">
                <a:tc>
                  <a:txBody>
                    <a:bodyPr/>
                    <a:lstStyle/>
                    <a:p>
                      <a:r>
                        <a:rPr lang="fr-CA" sz="900" dirty="0">
                          <a:highlight>
                            <a:srgbClr val="00FF00"/>
                          </a:highlight>
                        </a:rPr>
                        <a:t>0h00-00h00</a:t>
                      </a:r>
                      <a:r>
                        <a:rPr lang="fr-CA" sz="900" dirty="0"/>
                        <a:t> (5 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900" dirty="0"/>
                        <a:t>Prochaines étapes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9227783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028EF4E5-8CF3-144E-32A7-BD8D228D65E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952" y="0"/>
            <a:ext cx="1121761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4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53C7E99-1FA8-9821-85CB-426679309D2D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48291" y="1557608"/>
            <a:ext cx="5264472" cy="1188132"/>
          </a:xfrm>
        </p:spPr>
        <p:txBody>
          <a:bodyPr lIns="91440" tIns="45720" rIns="91440" bIns="45720" anchor="ctr" anchorCtr="0">
            <a:noAutofit/>
          </a:bodyPr>
          <a:lstStyle/>
          <a:p>
            <a:r>
              <a:rPr lang="fr-CA" sz="3200" dirty="0"/>
              <a:t>Retour sur le problème prioritaire identifié</a:t>
            </a:r>
          </a:p>
        </p:txBody>
      </p:sp>
    </p:spTree>
    <p:extLst>
      <p:ext uri="{BB962C8B-B14F-4D97-AF65-F5344CB8AC3E}">
        <p14:creationId xmlns:p14="http://schemas.microsoft.com/office/powerpoint/2010/main" val="3275178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BA4B8A1E-1A13-4256-87FD-6BC4B7DC2A0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24712" y="0"/>
            <a:ext cx="8019288" cy="1137920"/>
          </a:xfrm>
        </p:spPr>
        <p:txBody>
          <a:bodyPr lIns="91440" tIns="45720" rIns="91440" bIns="45720" anchor="ctr"/>
          <a:lstStyle/>
          <a:p>
            <a:r>
              <a:rPr lang="fr-CA"/>
              <a:t>Problème prioritaire choisi</a:t>
            </a:r>
            <a:endParaRPr lang="fr-CA" sz="2400">
              <a:highlight>
                <a:srgbClr val="FF00FF"/>
              </a:highlight>
              <a:cs typeface="Calibri Light"/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8518D6F-A376-478C-86C7-FF240C65BA5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51547" y="4536382"/>
            <a:ext cx="6595458" cy="339046"/>
          </a:xfrm>
          <a:prstGeom prst="rect">
            <a:avLst/>
          </a:prstGeom>
          <a:solidFill>
            <a:schemeClr val="bg1"/>
          </a:solidFill>
        </p:spPr>
        <p:txBody>
          <a:bodyPr lIns="91440" tIns="45720" rIns="91440" bIns="45720" anchor="t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fr-CA" sz="1800" dirty="0">
                <a:solidFill>
                  <a:schemeClr val="tx1"/>
                </a:solidFill>
              </a:rPr>
              <a:t>5 minutes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A3F2A6C-A89F-9B2E-DF37-2197C51373A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9"/>
          <a:srcRect l="47478" t="24230" r="41619" b="56159"/>
          <a:stretch/>
        </p:blipFill>
        <p:spPr>
          <a:xfrm>
            <a:off x="0" y="7952"/>
            <a:ext cx="1124713" cy="11379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BD2C2A-3494-131C-A820-1AE0EF0EDE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0"/>
          <a:srcRect l="31256" t="23434" r="53474" b="48487"/>
          <a:stretch/>
        </p:blipFill>
        <p:spPr>
          <a:xfrm>
            <a:off x="0" y="19050"/>
            <a:ext cx="1123670" cy="1123200"/>
          </a:xfrm>
          <a:prstGeom prst="rect">
            <a:avLst/>
          </a:prstGeom>
        </p:spPr>
      </p:pic>
      <p:sp>
        <p:nvSpPr>
          <p:cNvPr id="18" name="Espace réservé du contenu 17">
            <a:extLst>
              <a:ext uri="{FF2B5EF4-FFF2-40B4-BE49-F238E27FC236}">
                <a16:creationId xmlns:a16="http://schemas.microsoft.com/office/drawing/2014/main" id="{FC5F6A70-5713-333F-051C-761300012D9C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314108" y="1204077"/>
            <a:ext cx="8543707" cy="3137335"/>
          </a:xfrm>
        </p:spPr>
        <p:txBody>
          <a:bodyPr lIns="91440" tIns="45720" rIns="91440" bIns="45720" anchor="t"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endParaRPr lang="fr-CA" sz="2000" b="1">
              <a:solidFill>
                <a:schemeClr val="tx1"/>
              </a:solidFill>
              <a:highlight>
                <a:srgbClr val="FFFF00"/>
              </a:highlight>
              <a:ea typeface="Calibri"/>
              <a:cs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fr-CA" sz="2000" b="1">
              <a:solidFill>
                <a:schemeClr val="tx1"/>
              </a:solidFill>
              <a:highlight>
                <a:srgbClr val="FFFF00"/>
              </a:highlight>
              <a:ea typeface="Calibri"/>
              <a:cs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fr-CA" sz="2000">
              <a:solidFill>
                <a:schemeClr val="tx1"/>
              </a:solidFill>
              <a:cs typeface="Calibri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DB3B191-26CF-1EF1-750B-688404948D3C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47545" y="2015662"/>
            <a:ext cx="8073757" cy="28007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CA" sz="4400" b="1" dirty="0">
                <a:latin typeface="Calibri Light"/>
                <a:ea typeface="Calibri Light"/>
                <a:cs typeface="Calibri Light"/>
              </a:rPr>
              <a:t> </a:t>
            </a:r>
            <a:r>
              <a:rPr lang="fr-CA" sz="4400" b="1" dirty="0">
                <a:highlight>
                  <a:srgbClr val="00FF00"/>
                </a:highlight>
                <a:latin typeface="Calibri Light"/>
                <a:ea typeface="Calibri Light"/>
                <a:cs typeface="Calibri Light"/>
              </a:rPr>
              <a:t>[formulation du problème dans une phrase complète et explicite]</a:t>
            </a:r>
            <a:endParaRPr lang="fr-FR" dirty="0">
              <a:highlight>
                <a:srgbClr val="00FF00"/>
              </a:highlight>
            </a:endParaRPr>
          </a:p>
          <a:p>
            <a:endParaRPr lang="fr-CA" sz="4400" b="1" dirty="0">
              <a:solidFill>
                <a:srgbClr val="FFFFFF"/>
              </a:solidFill>
              <a:highlight>
                <a:srgbClr val="FF00FF"/>
              </a:highlight>
              <a:latin typeface="Calibri Light"/>
              <a:ea typeface="ＭＳ Ｐゴシック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29046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8E65E9-BED0-C54A-B498-2B1EE02CF09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011180" y="1730592"/>
            <a:ext cx="5264472" cy="1188132"/>
          </a:xfrm>
        </p:spPr>
        <p:txBody>
          <a:bodyPr lIns="91440" tIns="45720" rIns="91440" bIns="45720" anchor="ctr" anchorCtr="0">
            <a:noAutofit/>
          </a:bodyPr>
          <a:lstStyle/>
          <a:p>
            <a:r>
              <a:rPr lang="fr-CA" sz="3200" dirty="0">
                <a:latin typeface="Calibri"/>
                <a:cs typeface="Calibri"/>
              </a:rPr>
              <a:t>Activité 4 : Tempête d’idée sur les causes du problème</a:t>
            </a:r>
            <a:br>
              <a:rPr lang="fr-CA" sz="3200" dirty="0">
                <a:latin typeface="Calibri"/>
                <a:cs typeface="Calibri"/>
              </a:rPr>
            </a:br>
            <a:endParaRPr lang="fr-FR"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25064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BA4B8A1E-1A13-4256-87FD-6BC4B7DC2A07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124712" y="0"/>
            <a:ext cx="8019288" cy="1137920"/>
          </a:xfrm>
        </p:spPr>
        <p:txBody>
          <a:bodyPr lIns="91440" tIns="45720" rIns="91440" bIns="45720" anchor="ctr"/>
          <a:lstStyle/>
          <a:p>
            <a:r>
              <a:rPr lang="fr-CA" dirty="0"/>
              <a:t>Activité 4 : </a:t>
            </a:r>
            <a:br>
              <a:rPr lang="fr-CA" dirty="0"/>
            </a:br>
            <a:r>
              <a:rPr lang="fr-CA" dirty="0"/>
              <a:t>Tempête d’idée sur les causes du problème</a:t>
            </a:r>
            <a:endParaRPr lang="fr-FR" dirty="0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C8518D6F-A376-478C-86C7-FF240C65BA5C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51547" y="4536382"/>
            <a:ext cx="6595458" cy="339046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fr-C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A3F2A6C-A89F-9B2E-DF37-2197C51373A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l="47478" t="24230" r="41619" b="56159"/>
          <a:stretch/>
        </p:blipFill>
        <p:spPr>
          <a:xfrm>
            <a:off x="0" y="7952"/>
            <a:ext cx="1124713" cy="113792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3BD2C2A-3494-131C-A820-1AE0EF0EDE8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9"/>
          <a:srcRect l="31256" t="23434" r="53474" b="48487"/>
          <a:stretch/>
        </p:blipFill>
        <p:spPr>
          <a:xfrm>
            <a:off x="0" y="19050"/>
            <a:ext cx="1123670" cy="1123200"/>
          </a:xfrm>
          <a:prstGeom prst="rect">
            <a:avLst/>
          </a:prstGeom>
        </p:spPr>
      </p:pic>
      <p:sp>
        <p:nvSpPr>
          <p:cNvPr id="18" name="Espace réservé du contenu 17">
            <a:extLst>
              <a:ext uri="{FF2B5EF4-FFF2-40B4-BE49-F238E27FC236}">
                <a16:creationId xmlns:a16="http://schemas.microsoft.com/office/drawing/2014/main" id="{FC5F6A70-5713-333F-051C-761300012D9C}"/>
              </a:ext>
            </a:extLst>
          </p:cNvPr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314108" y="1204077"/>
            <a:ext cx="8543707" cy="3137335"/>
          </a:xfrm>
        </p:spPr>
        <p:txBody>
          <a:bodyPr lIns="91440" tIns="45720" rIns="91440" bIns="45720" anchor="t">
            <a:normAutofit fontScale="92500" lnSpcReduction="20000"/>
          </a:bodyPr>
          <a:lstStyle/>
          <a:p>
            <a:pPr marL="457200" lvl="2" indent="-4572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AutoNum type="arabicPeriod"/>
            </a:pPr>
            <a:r>
              <a:rPr lang="fr-CA" sz="2400" dirty="0"/>
              <a:t>Effectuez un tour de table pour discuter des causes que vous avez identifiées dans le </a:t>
            </a:r>
            <a:r>
              <a:rPr lang="fr-CA" sz="2400" i="1" dirty="0"/>
              <a:t>Cahier du participant</a:t>
            </a:r>
            <a:r>
              <a:rPr lang="fr-CA" sz="2400" dirty="0"/>
              <a:t>. </a:t>
            </a:r>
          </a:p>
          <a:p>
            <a:pPr marL="457200" lvl="2" indent="-4572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AutoNum type="arabicPeriod"/>
            </a:pPr>
            <a:r>
              <a:rPr lang="fr-CA" sz="2400" dirty="0"/>
              <a:t>Associez les causes aux catégories du carton et tentez de les mettre en relation les unes aux autres.</a:t>
            </a:r>
          </a:p>
          <a:p>
            <a:pPr marL="457200" lvl="2" indent="-457200">
              <a:lnSpc>
                <a:spcPct val="110000"/>
              </a:lnSpc>
              <a:spcBef>
                <a:spcPts val="0"/>
              </a:spcBef>
              <a:spcAft>
                <a:spcPts val="1800"/>
              </a:spcAft>
              <a:buAutoNum type="arabicPeriod"/>
            </a:pPr>
            <a:r>
              <a:rPr lang="fr-CA" sz="2400" dirty="0"/>
              <a:t>Choisissez les trois causes qui ont le plus d’impact sur le problème prioritaire selon vous.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fr-CA" sz="20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fr-CA" sz="2000" dirty="0">
                <a:solidFill>
                  <a:schemeClr val="tx1"/>
                </a:solidFill>
              </a:rPr>
              <a:t>35 minutes</a:t>
            </a:r>
            <a:endParaRPr lang="fr-CA" sz="2000" dirty="0">
              <a:solidFill>
                <a:schemeClr val="tx1"/>
              </a:solidFill>
              <a:cs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fr-CA" sz="2000" b="1" dirty="0">
              <a:solidFill>
                <a:schemeClr val="tx1"/>
              </a:solidFill>
              <a:ea typeface="Calibri"/>
              <a:cs typeface="Calibri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fr-CA" sz="2000" dirty="0">
              <a:solidFill>
                <a:schemeClr val="tx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79903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8E65E9-BED0-C54A-B498-2B1EE02CF09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204154" y="1574728"/>
            <a:ext cx="5264472" cy="1188132"/>
          </a:xfrm>
        </p:spPr>
        <p:txBody>
          <a:bodyPr lIns="91440" tIns="45720" rIns="91440" bIns="45720" anchor="ctr" anchorCtr="0">
            <a:noAutofit/>
          </a:bodyPr>
          <a:lstStyle/>
          <a:p>
            <a:r>
              <a:rPr lang="fr-CA" sz="3200" dirty="0">
                <a:latin typeface="Calibri"/>
                <a:cs typeface="Calibri"/>
              </a:rPr>
              <a:t>Activité 5 : Identification d’une cause importante</a:t>
            </a:r>
            <a:br>
              <a:rPr lang="fr-CA" sz="3200" dirty="0">
                <a:latin typeface="Calibri"/>
                <a:cs typeface="Calibri"/>
              </a:rPr>
            </a:br>
            <a:endParaRPr lang="fr-FR" sz="32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83028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-PPT-Compas (format 16-9)_GABARIT 07-03-2022" id="{B7A2B66B-14AE-6849-82B6-601457525E1F}" vid="{25AFCBA1-9B55-7F41-8DBE-74820CBBFD5C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14df43-4f27-4cfc-b61b-64bda9820ad6">
      <Terms xmlns="http://schemas.microsoft.com/office/infopath/2007/PartnerControls"/>
    </lcf76f155ced4ddcb4097134ff3c332f>
    <TaxCatchAll xmlns="9d73fbfd-9075-4733-b485-c5dccde22d0a" xsi:nil="true"/>
    <SharedWithUsers xmlns="9d73fbfd-9075-4733-b485-c5dccde22d0a">
      <UserInfo>
        <DisplayName>Léa Gamache</DisplayName>
        <AccountId>271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A416279BA6C64BB4C2BE2321D1FAB1" ma:contentTypeVersion="14" ma:contentTypeDescription="Create a new document." ma:contentTypeScope="" ma:versionID="63d433b9cea9933399cede7a3ce8ad2e">
  <xsd:schema xmlns:xsd="http://www.w3.org/2001/XMLSchema" xmlns:xs="http://www.w3.org/2001/XMLSchema" xmlns:p="http://schemas.microsoft.com/office/2006/metadata/properties" xmlns:ns2="1314df43-4f27-4cfc-b61b-64bda9820ad6" xmlns:ns3="9d73fbfd-9075-4733-b485-c5dccde22d0a" targetNamespace="http://schemas.microsoft.com/office/2006/metadata/properties" ma:root="true" ma:fieldsID="83b11e12b4ec713f46e2ff7f5c79a17a" ns2:_="" ns3:_="">
    <xsd:import namespace="1314df43-4f27-4cfc-b61b-64bda9820ad6"/>
    <xsd:import namespace="9d73fbfd-9075-4733-b485-c5dccde22d0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4df43-4f27-4cfc-b61b-64bda9820ad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0125e5a-fbbd-4a39-926c-a359310fd2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73fbfd-9075-4733-b485-c5dccde22d0a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3e5dd32e-d4d1-40f9-ba15-2a8d714c4fd5}" ma:internalName="TaxCatchAll" ma:showField="CatchAllData" ma:web="9d73fbfd-9075-4733-b485-c5dccde22d0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30E401-BAE2-4694-8873-5EEEC5F9A241}">
  <ds:schemaRefs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1314df43-4f27-4cfc-b61b-64bda9820ad6"/>
    <ds:schemaRef ds:uri="9d73fbfd-9075-4733-b485-c5dccde22d0a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5DF74A5-DDDA-4ED5-9F14-E72E7844D4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314df43-4f27-4cfc-b61b-64bda9820ad6"/>
    <ds:schemaRef ds:uri="9d73fbfd-9075-4733-b485-c5dccde22d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8A574B-7241-4B84-B1D4-8F5F7DFD15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Presentation-PPT-Compas (format 16-9)_GABARIT 07-03-2022 (3)</Template>
  <TotalTime>7925</TotalTime>
  <Words>464</Words>
  <Application>Microsoft Office PowerPoint</Application>
  <PresentationFormat>Affichage à l'écran (16:9)</PresentationFormat>
  <Paragraphs>82</Paragraphs>
  <Slides>17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Thème Office</vt:lpstr>
      <vt:lpstr>Atelier d’analyse du problème prioritaire et d’idées de changements Atelier 2</vt:lpstr>
      <vt:lpstr>Mot de bienvenue Déroulement de l’atelier</vt:lpstr>
      <vt:lpstr>Objectifs de l’atelier 2</vt:lpstr>
      <vt:lpstr>Déroulement de l’atelier</vt:lpstr>
      <vt:lpstr>Retour sur le problème prioritaire identifié</vt:lpstr>
      <vt:lpstr>Problème prioritaire choisi</vt:lpstr>
      <vt:lpstr>Activité 4 : Tempête d’idée sur les causes du problème </vt:lpstr>
      <vt:lpstr>Activité 4 :  Tempête d’idée sur les causes du problème</vt:lpstr>
      <vt:lpstr>Activité 5 : Identification d’une cause importante </vt:lpstr>
      <vt:lpstr>Activité 5 :  Identification d’une cause importante</vt:lpstr>
      <vt:lpstr>Activité 6 : Identification des idées de changement </vt:lpstr>
      <vt:lpstr>Activité 6 :  Identification des idées de changement</vt:lpstr>
      <vt:lpstr>Activité 6 :  Identification des idées de changement (suite)</vt:lpstr>
      <vt:lpstr>Présentation PowerPoint</vt:lpstr>
      <vt:lpstr>Les prochaines étapes</vt:lpstr>
      <vt:lpstr>Accréditation</vt:lpstr>
      <vt:lpstr>Clôture de la rencontre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 d’analyse des problèmes prioritaires et d’idées de changements</dc:title>
  <dc:creator>Geneviève Corriveau</dc:creator>
  <cp:lastModifiedBy>Catherine Gonthier</cp:lastModifiedBy>
  <cp:revision>67</cp:revision>
  <cp:lastPrinted>2019-09-10T20:55:23Z</cp:lastPrinted>
  <dcterms:created xsi:type="dcterms:W3CDTF">2023-05-02T23:44:35Z</dcterms:created>
  <dcterms:modified xsi:type="dcterms:W3CDTF">2025-04-15T12:28:05Z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a7d8d5d-78e2-4a62-9fcd-016eb5e4c57c_Enabled">
    <vt:lpwstr>true</vt:lpwstr>
  </property>
  <property fmtid="{D5CDD505-2E9C-101B-9397-08002B2CF9AE}" pid="3" name="MSIP_Label_6a7d8d5d-78e2-4a62-9fcd-016eb5e4c57c_SetDate">
    <vt:lpwstr>2023-05-02T23:44:36Z</vt:lpwstr>
  </property>
  <property fmtid="{D5CDD505-2E9C-101B-9397-08002B2CF9AE}" pid="4" name="MSIP_Label_6a7d8d5d-78e2-4a62-9fcd-016eb5e4c57c_Method">
    <vt:lpwstr>Standard</vt:lpwstr>
  </property>
  <property fmtid="{D5CDD505-2E9C-101B-9397-08002B2CF9AE}" pid="5" name="MSIP_Label_6a7d8d5d-78e2-4a62-9fcd-016eb5e4c57c_Name">
    <vt:lpwstr>Général</vt:lpwstr>
  </property>
  <property fmtid="{D5CDD505-2E9C-101B-9397-08002B2CF9AE}" pid="6" name="MSIP_Label_6a7d8d5d-78e2-4a62-9fcd-016eb5e4c57c_SiteId">
    <vt:lpwstr>06e1fe28-5f8b-4075-bf6c-ae24be1a7992</vt:lpwstr>
  </property>
  <property fmtid="{D5CDD505-2E9C-101B-9397-08002B2CF9AE}" pid="7" name="MSIP_Label_6a7d8d5d-78e2-4a62-9fcd-016eb5e4c57c_ActionId">
    <vt:lpwstr>576ee0d1-4e91-4423-9829-80e6ba7ceaa8</vt:lpwstr>
  </property>
  <property fmtid="{D5CDD505-2E9C-101B-9397-08002B2CF9AE}" pid="8" name="MSIP_Label_6a7d8d5d-78e2-4a62-9fcd-016eb5e4c57c_ContentBits">
    <vt:lpwstr>0</vt:lpwstr>
  </property>
  <property fmtid="{D5CDD505-2E9C-101B-9397-08002B2CF9AE}" pid="9" name="ContentTypeId">
    <vt:lpwstr>0x010100D7A416279BA6C64BB4C2BE2321D1FAB1</vt:lpwstr>
  </property>
  <property fmtid="{D5CDD505-2E9C-101B-9397-08002B2CF9AE}" pid="10" name="Order">
    <vt:r8>83500</vt:r8>
  </property>
  <property fmtid="{D5CDD505-2E9C-101B-9397-08002B2CF9AE}" pid="11" name="SharedWithUsers">
    <vt:lpwstr>271;#Léa Gamache</vt:lpwstr>
  </property>
  <property fmtid="{D5CDD505-2E9C-101B-9397-08002B2CF9AE}" pid="12" name="ComplianceAssetId">
    <vt:lpwstr/>
  </property>
  <property fmtid="{D5CDD505-2E9C-101B-9397-08002B2CF9AE}" pid="13" name="_activity">
    <vt:lpwstr>{"FileActivityType":"9","FileActivityTimeStamp":"2023-08-25T20:00:16.013Z","FileActivityUsersOnPage":[{"DisplayName":"Geneviève Corriveau","Id":"genevieve.corriveau@inesss.qc.ca"},{"DisplayName":"Léa Gamache","Id":"lea.gamache@inesss.qc.ca"}],"FileActivityNavigationId":null}</vt:lpwstr>
  </property>
  <property fmtid="{D5CDD505-2E9C-101B-9397-08002B2CF9AE}" pid="14" name="_ExtendedDescription">
    <vt:lpwstr/>
  </property>
  <property fmtid="{D5CDD505-2E9C-101B-9397-08002B2CF9AE}" pid="15" name="TriggerFlowInfo">
    <vt:lpwstr/>
  </property>
  <property fmtid="{D5CDD505-2E9C-101B-9397-08002B2CF9AE}" pid="16" name="MediaServiceImageTags">
    <vt:lpwstr/>
  </property>
</Properties>
</file>